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2" r:id="rId2"/>
  </p:sldMasterIdLst>
  <p:notesMasterIdLst>
    <p:notesMasterId r:id="rId29"/>
  </p:notesMasterIdLst>
  <p:sldIdLst>
    <p:sldId id="301" r:id="rId3"/>
    <p:sldId id="318" r:id="rId4"/>
    <p:sldId id="264" r:id="rId5"/>
    <p:sldId id="270" r:id="rId6"/>
    <p:sldId id="316" r:id="rId7"/>
    <p:sldId id="317" r:id="rId8"/>
    <p:sldId id="315" r:id="rId9"/>
    <p:sldId id="260" r:id="rId10"/>
    <p:sldId id="313" r:id="rId11"/>
    <p:sldId id="325" r:id="rId12"/>
    <p:sldId id="308" r:id="rId13"/>
    <p:sldId id="309" r:id="rId14"/>
    <p:sldId id="331" r:id="rId15"/>
    <p:sldId id="332" r:id="rId16"/>
    <p:sldId id="333" r:id="rId17"/>
    <p:sldId id="320" r:id="rId18"/>
    <p:sldId id="321" r:id="rId19"/>
    <p:sldId id="322" r:id="rId20"/>
    <p:sldId id="324" r:id="rId21"/>
    <p:sldId id="323" r:id="rId22"/>
    <p:sldId id="303" r:id="rId23"/>
    <p:sldId id="279" r:id="rId24"/>
    <p:sldId id="304" r:id="rId25"/>
    <p:sldId id="311" r:id="rId26"/>
    <p:sldId id="319" r:id="rId27"/>
    <p:sldId id="278" r:id="rId28"/>
  </p:sldIdLst>
  <p:sldSz cx="9144000" cy="5143500" type="screen16x9"/>
  <p:notesSz cx="6858000" cy="9144000"/>
  <p:embeddedFontLst>
    <p:embeddedFont>
      <p:font typeface="Anaheim" panose="020B0604020202020204" charset="0"/>
      <p:regular r:id="rId30"/>
    </p:embeddedFont>
    <p:embeddedFont>
      <p:font typeface="Anton" panose="020B0604020202020204" charset="0"/>
      <p:regular r:id="rId31"/>
    </p:embeddedFont>
    <p:embeddedFont>
      <p:font typeface="Bahnschrift" panose="020B0502040204020203" pitchFamily="34" charset="0"/>
      <p:regular r:id="rId32"/>
      <p:bold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ambria Math" panose="02040503050406030204" pitchFamily="18" charset="0"/>
      <p:regular r:id="rId40"/>
    </p:embeddedFont>
    <p:embeddedFont>
      <p:font typeface="Corbel" panose="020B0503020204020204" pitchFamily="34" charset="0"/>
      <p:regular r:id="rId41"/>
      <p:bold r:id="rId42"/>
      <p:italic r:id="rId43"/>
      <p:boldItalic r:id="rId44"/>
    </p:embeddedFont>
    <p:embeddedFont>
      <p:font typeface="Helvetica" panose="020B0604020202020204" pitchFamily="34" charset="0"/>
      <p:regular r:id="rId45"/>
      <p:bold r:id="rId46"/>
      <p:italic r:id="rId47"/>
      <p:boldItalic r:id="rId48"/>
    </p:embeddedFont>
    <p:embeddedFont>
      <p:font typeface="Poppins ExtraBold" panose="020B0604020202020204" charset="0"/>
      <p:bold r:id="rId49"/>
      <p:boldItalic r:id="rId50"/>
    </p:embeddedFont>
    <p:embeddedFont>
      <p:font typeface="Poppins Medium"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7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4660"/>
  </p:normalViewPr>
  <p:slideViewPr>
    <p:cSldViewPr snapToGrid="0">
      <p:cViewPr varScale="1">
        <p:scale>
          <a:sx n="114" d="100"/>
          <a:sy n="114" d="100"/>
        </p:scale>
        <p:origin x="70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0337D5-0459-4B9D-BA2D-7C158E4E91A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1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22329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e8585982c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e8585982c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99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e8585982c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e8585982c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e803d09c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e803d09c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e803d09c3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e803d09c3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e803d09c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e803d09c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e803d09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e803d09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2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e803d09c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e803d09c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19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XT+ DESIGN">
  <p:cSld name="TITLE_1">
    <p:bg>
      <p:bgPr>
        <a:solidFill>
          <a:srgbClr val="6572A9"/>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1112400" y="4028650"/>
            <a:ext cx="6919200" cy="60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14" name="Google Shape;14;p3"/>
          <p:cNvSpPr/>
          <p:nvPr/>
        </p:nvSpPr>
        <p:spPr>
          <a:xfrm>
            <a:off x="720000" y="-77500"/>
            <a:ext cx="7704000" cy="6408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92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7DC6-59FC-4AAF-B672-98FDD50ACF1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F0789DB-45E2-42B7-8AE6-2204CC4444D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2DD82F-6CCC-4AE4-BF75-B1D8C0EEF3E2}"/>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85FB194E-261F-4BF1-A5FE-A33B59A5E7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6D6F87-DD08-4C15-A892-4631F33853A5}"/>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268395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9452-1A93-492F-8C50-0A26F88AF6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8D7F51-06F3-4A47-A891-47DABD6DFE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1C314C-7787-4971-9BB9-FA64BEE9FBE4}"/>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D55FD1EC-713A-4EE0-BBAF-286504422A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50DB7-DBC8-4293-AF14-F71DD08695E4}"/>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13093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6B04-F186-4119-80F7-8265894D848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426A52-89A3-458C-A292-FE6A9BEEA3D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B5CE41-CF7F-40EF-8E6E-7B991591DAAC}"/>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F6E7A37D-30BC-4B01-864A-17DF4EE597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61B5CE-44A0-435B-B673-6F5AC6528674}"/>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4265863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277A-D51F-48B5-A9E2-248ACB4C71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1CC927-79B6-4407-B9A4-3309F3AEC85D}"/>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F57737-B721-4180-887F-54DB814CC6E8}"/>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99232B-993A-4D18-9AC4-7B11124C0713}"/>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6" name="Footer Placeholder 5">
            <a:extLst>
              <a:ext uri="{FF2B5EF4-FFF2-40B4-BE49-F238E27FC236}">
                <a16:creationId xmlns:a16="http://schemas.microsoft.com/office/drawing/2014/main" id="{5CF920F0-16C4-45DB-B3C6-3508014C63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A85290-EA77-408A-BC8E-98363ABD72E2}"/>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6838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A464-A9E1-48A0-9DBF-30874770EB84}"/>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D15ED4-B8EA-4AA9-8C49-B70DC641F51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299F408E-25CF-4F96-A0F0-08F9EB0B150D}"/>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D95EFA-99E8-458B-934E-20561BD72F3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2D5A954-5952-4840-A8FF-8174808253DC}"/>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25D46D-0BDD-40CE-9488-A31F3D7B2E94}"/>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8" name="Footer Placeholder 7">
            <a:extLst>
              <a:ext uri="{FF2B5EF4-FFF2-40B4-BE49-F238E27FC236}">
                <a16:creationId xmlns:a16="http://schemas.microsoft.com/office/drawing/2014/main" id="{2CB806AD-A664-4950-8246-BA0B762F19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CF8E6B-8FC1-4E8B-A2F8-BFC5DE5C3F88}"/>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682177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5701-A1E1-42BF-97B8-29E3E08C35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90E082-0CAF-4276-B569-71D6EAF7061C}"/>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4" name="Footer Placeholder 3">
            <a:extLst>
              <a:ext uri="{FF2B5EF4-FFF2-40B4-BE49-F238E27FC236}">
                <a16:creationId xmlns:a16="http://schemas.microsoft.com/office/drawing/2014/main" id="{716CA985-C86B-446F-A946-8877863F0C0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1B6FF-664E-42BC-977B-EF87C4D5BDCD}"/>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3017748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35ED4-EAE5-4F6B-8870-51EF907EA49A}"/>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3" name="Footer Placeholder 2">
            <a:extLst>
              <a:ext uri="{FF2B5EF4-FFF2-40B4-BE49-F238E27FC236}">
                <a16:creationId xmlns:a16="http://schemas.microsoft.com/office/drawing/2014/main" id="{489FB834-2EB5-45D4-8453-DC40F0BE48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F925C5-7FF7-4457-BE19-EF4A5F1F48D1}"/>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3267268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2B99-32C1-4747-B120-8FA1E3C26BC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E78D9C-4DD3-4795-8158-269589599E1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1DF8C7-F97C-4C0A-893F-4AD5A3F710B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4DA19B1-49C5-4730-98D9-903C65EF9186}"/>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6" name="Footer Placeholder 5">
            <a:extLst>
              <a:ext uri="{FF2B5EF4-FFF2-40B4-BE49-F238E27FC236}">
                <a16:creationId xmlns:a16="http://schemas.microsoft.com/office/drawing/2014/main" id="{ED9FA4B8-56D0-4150-8D74-C548F27D9F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8C1698-A3A9-4E3D-B313-4B6C60ED8EB4}"/>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97354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15FC-53B6-48C9-A254-1DBBF3A4C0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62CFBB-00B5-4DFD-9073-7122C48D9F1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E335F62C-2F72-4899-8BE6-65BDD3B328D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CC64ADC-7B49-460D-BA44-D06007E4AB01}"/>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6" name="Footer Placeholder 5">
            <a:extLst>
              <a:ext uri="{FF2B5EF4-FFF2-40B4-BE49-F238E27FC236}">
                <a16:creationId xmlns:a16="http://schemas.microsoft.com/office/drawing/2014/main" id="{8FA31694-4FB1-4F74-AB0A-176554B9DB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F8777-513E-4EE8-A7D9-778AF76FF1EB}"/>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72515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79BC-3A1B-4CD4-9300-F44D635595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012D16-F6CC-46BE-A4A4-C235D8709E1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27763B-FE41-4BAF-AF59-9103763DA282}"/>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DCF8E502-04AC-433F-8282-8553067578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36EA2A-DB6E-4DFE-8C68-EDA9B03E084D}"/>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86977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LUMNS">
  <p:cSld name="CUSTOM_1_2">
    <p:spTree>
      <p:nvGrpSpPr>
        <p:cNvPr id="1" name="Shape 26"/>
        <p:cNvGrpSpPr/>
        <p:nvPr/>
      </p:nvGrpSpPr>
      <p:grpSpPr>
        <a:xfrm>
          <a:off x="0" y="0"/>
          <a:ext cx="0" cy="0"/>
          <a:chOff x="0" y="0"/>
          <a:chExt cx="0" cy="0"/>
        </a:xfrm>
      </p:grpSpPr>
      <p:sp>
        <p:nvSpPr>
          <p:cNvPr id="27" name="Google Shape;27;p6"/>
          <p:cNvSpPr/>
          <p:nvPr/>
        </p:nvSpPr>
        <p:spPr>
          <a:xfrm>
            <a:off x="0" y="0"/>
            <a:ext cx="9144000" cy="40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572A9"/>
              </a:buClr>
              <a:buSzPts val="1200"/>
              <a:buNone/>
              <a:defRPr sz="1200">
                <a:solidFill>
                  <a:srgbClr val="6572A9"/>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9" name="Google Shape;29;p6"/>
          <p:cNvSpPr txBox="1">
            <a:spLocks noGrp="1"/>
          </p:cNvSpPr>
          <p:nvPr>
            <p:ph type="subTitle" idx="1"/>
          </p:nvPr>
        </p:nvSpPr>
        <p:spPr>
          <a:xfrm>
            <a:off x="4847125" y="2575800"/>
            <a:ext cx="3033300" cy="70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0" name="Google Shape;30;p6"/>
          <p:cNvSpPr txBox="1">
            <a:spLocks noGrp="1"/>
          </p:cNvSpPr>
          <p:nvPr>
            <p:ph type="subTitle" idx="2"/>
          </p:nvPr>
        </p:nvSpPr>
        <p:spPr>
          <a:xfrm>
            <a:off x="1263550" y="2575800"/>
            <a:ext cx="3033300" cy="70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cxnSp>
        <p:nvCxnSpPr>
          <p:cNvPr id="31" name="Google Shape;31;p6"/>
          <p:cNvCxnSpPr/>
          <p:nvPr/>
        </p:nvCxnSpPr>
        <p:spPr>
          <a:xfrm>
            <a:off x="1430250" y="3457825"/>
            <a:ext cx="62835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6347C-B5B2-4AEC-A0EA-A556F23CB9E0}"/>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8720D-BC09-49F6-8E96-E7689785F39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FE3412-541A-4FE9-80CE-6A5111F16413}"/>
              </a:ext>
            </a:extLst>
          </p:cNvPr>
          <p:cNvSpPr>
            <a:spLocks noGrp="1"/>
          </p:cNvSpPr>
          <p:nvPr>
            <p:ph type="dt" sz="half" idx="10"/>
          </p:nvPr>
        </p:nvSpPr>
        <p:spPr/>
        <p:txBody>
          <a:body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6A0EFA0D-507D-4856-85AD-446880A647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C1C1B7-5251-48D0-B6E9-31B1813EE249}"/>
              </a:ext>
            </a:extLst>
          </p:cNvPr>
          <p:cNvSpPr>
            <a:spLocks noGrp="1"/>
          </p:cNvSpPr>
          <p:nvPr>
            <p:ph type="sldNum" sz="quarter" idx="12"/>
          </p:nvPr>
        </p:nvSpPr>
        <p:spPr/>
        <p:txBody>
          <a:bodyPr/>
          <a:lstStyle/>
          <a:p>
            <a:fld id="{82D66C25-AB9F-4320-ABC9-B93DF16A383F}" type="slidenum">
              <a:rPr lang="en-IN" smtClean="0"/>
              <a:t>‹#›</a:t>
            </a:fld>
            <a:endParaRPr lang="en-IN"/>
          </a:p>
        </p:txBody>
      </p:sp>
    </p:spTree>
    <p:extLst>
      <p:ext uri="{BB962C8B-B14F-4D97-AF65-F5344CB8AC3E}">
        <p14:creationId xmlns:p14="http://schemas.microsoft.com/office/powerpoint/2010/main" val="178688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_3">
    <p:bg>
      <p:bgPr>
        <a:solidFill>
          <a:srgbClr val="FFFFFF"/>
        </a:solidFill>
        <a:effectLst/>
      </p:bgPr>
    </p:bg>
    <p:spTree>
      <p:nvGrpSpPr>
        <p:cNvPr id="1" name="Shape 39"/>
        <p:cNvGrpSpPr/>
        <p:nvPr/>
      </p:nvGrpSpPr>
      <p:grpSpPr>
        <a:xfrm>
          <a:off x="0" y="0"/>
          <a:ext cx="0" cy="0"/>
          <a:chOff x="0" y="0"/>
          <a:chExt cx="0" cy="0"/>
        </a:xfrm>
      </p:grpSpPr>
      <p:sp>
        <p:nvSpPr>
          <p:cNvPr id="40" name="Google Shape;40;p8"/>
          <p:cNvSpPr/>
          <p:nvPr/>
        </p:nvSpPr>
        <p:spPr>
          <a:xfrm flipH="1">
            <a:off x="5342700" y="1626275"/>
            <a:ext cx="3801300" cy="1287000"/>
          </a:xfrm>
          <a:prstGeom prst="rect">
            <a:avLst/>
          </a:prstGeom>
          <a:solidFill>
            <a:srgbClr val="657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0" y="0"/>
            <a:ext cx="9144000" cy="404700"/>
          </a:xfrm>
          <a:prstGeom prst="rect">
            <a:avLst/>
          </a:prstGeom>
          <a:solidFill>
            <a:srgbClr val="657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3" name="Google Shape;43;p8"/>
          <p:cNvSpPr txBox="1">
            <a:spLocks noGrp="1"/>
          </p:cNvSpPr>
          <p:nvPr>
            <p:ph type="subTitle" idx="1"/>
          </p:nvPr>
        </p:nvSpPr>
        <p:spPr>
          <a:xfrm flipH="1">
            <a:off x="5490148" y="1626125"/>
            <a:ext cx="3033300" cy="128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100"/>
              <a:buNone/>
              <a:defRPr sz="1100">
                <a:solidFill>
                  <a:srgbClr val="FFFFFF"/>
                </a:solidFill>
              </a:defRPr>
            </a:lvl1pPr>
            <a:lvl2pPr lvl="1" algn="r" rtl="0">
              <a:lnSpc>
                <a:spcPct val="100000"/>
              </a:lnSpc>
              <a:spcBef>
                <a:spcPts val="0"/>
              </a:spcBef>
              <a:spcAft>
                <a:spcPts val="0"/>
              </a:spcAft>
              <a:buClr>
                <a:srgbClr val="6572A9"/>
              </a:buClr>
              <a:buSzPts val="1100"/>
              <a:buNone/>
              <a:defRPr sz="1100">
                <a:solidFill>
                  <a:srgbClr val="6572A9"/>
                </a:solidFill>
              </a:defRPr>
            </a:lvl2pPr>
            <a:lvl3pPr lvl="2" algn="r" rtl="0">
              <a:lnSpc>
                <a:spcPct val="100000"/>
              </a:lnSpc>
              <a:spcBef>
                <a:spcPts val="0"/>
              </a:spcBef>
              <a:spcAft>
                <a:spcPts val="0"/>
              </a:spcAft>
              <a:buClr>
                <a:srgbClr val="6572A9"/>
              </a:buClr>
              <a:buSzPts val="1100"/>
              <a:buNone/>
              <a:defRPr sz="1100">
                <a:solidFill>
                  <a:srgbClr val="6572A9"/>
                </a:solidFill>
              </a:defRPr>
            </a:lvl3pPr>
            <a:lvl4pPr lvl="3" algn="r" rtl="0">
              <a:lnSpc>
                <a:spcPct val="100000"/>
              </a:lnSpc>
              <a:spcBef>
                <a:spcPts val="0"/>
              </a:spcBef>
              <a:spcAft>
                <a:spcPts val="0"/>
              </a:spcAft>
              <a:buClr>
                <a:srgbClr val="6572A9"/>
              </a:buClr>
              <a:buSzPts val="1100"/>
              <a:buNone/>
              <a:defRPr sz="1100">
                <a:solidFill>
                  <a:srgbClr val="6572A9"/>
                </a:solidFill>
              </a:defRPr>
            </a:lvl4pPr>
            <a:lvl5pPr lvl="4" algn="r" rtl="0">
              <a:lnSpc>
                <a:spcPct val="100000"/>
              </a:lnSpc>
              <a:spcBef>
                <a:spcPts val="0"/>
              </a:spcBef>
              <a:spcAft>
                <a:spcPts val="0"/>
              </a:spcAft>
              <a:buClr>
                <a:srgbClr val="6572A9"/>
              </a:buClr>
              <a:buSzPts val="1100"/>
              <a:buNone/>
              <a:defRPr sz="1100">
                <a:solidFill>
                  <a:srgbClr val="6572A9"/>
                </a:solidFill>
              </a:defRPr>
            </a:lvl5pPr>
            <a:lvl6pPr lvl="5" algn="r" rtl="0">
              <a:lnSpc>
                <a:spcPct val="100000"/>
              </a:lnSpc>
              <a:spcBef>
                <a:spcPts val="0"/>
              </a:spcBef>
              <a:spcAft>
                <a:spcPts val="0"/>
              </a:spcAft>
              <a:buClr>
                <a:srgbClr val="6572A9"/>
              </a:buClr>
              <a:buSzPts val="1100"/>
              <a:buNone/>
              <a:defRPr sz="1100">
                <a:solidFill>
                  <a:srgbClr val="6572A9"/>
                </a:solidFill>
              </a:defRPr>
            </a:lvl6pPr>
            <a:lvl7pPr lvl="6" algn="r" rtl="0">
              <a:lnSpc>
                <a:spcPct val="100000"/>
              </a:lnSpc>
              <a:spcBef>
                <a:spcPts val="0"/>
              </a:spcBef>
              <a:spcAft>
                <a:spcPts val="0"/>
              </a:spcAft>
              <a:buClr>
                <a:srgbClr val="6572A9"/>
              </a:buClr>
              <a:buSzPts val="1100"/>
              <a:buNone/>
              <a:defRPr sz="1100">
                <a:solidFill>
                  <a:srgbClr val="6572A9"/>
                </a:solidFill>
              </a:defRPr>
            </a:lvl7pPr>
            <a:lvl8pPr lvl="7" algn="r" rtl="0">
              <a:lnSpc>
                <a:spcPct val="100000"/>
              </a:lnSpc>
              <a:spcBef>
                <a:spcPts val="0"/>
              </a:spcBef>
              <a:spcAft>
                <a:spcPts val="0"/>
              </a:spcAft>
              <a:buClr>
                <a:srgbClr val="6572A9"/>
              </a:buClr>
              <a:buSzPts val="1100"/>
              <a:buNone/>
              <a:defRPr sz="1100">
                <a:solidFill>
                  <a:srgbClr val="6572A9"/>
                </a:solidFill>
              </a:defRPr>
            </a:lvl8pPr>
            <a:lvl9pPr lvl="8" algn="r" rtl="0">
              <a:lnSpc>
                <a:spcPct val="100000"/>
              </a:lnSpc>
              <a:spcBef>
                <a:spcPts val="0"/>
              </a:spcBef>
              <a:spcAft>
                <a:spcPts val="0"/>
              </a:spcAft>
              <a:buClr>
                <a:srgbClr val="6572A9"/>
              </a:buClr>
              <a:buSzPts val="1100"/>
              <a:buNone/>
              <a:defRPr sz="1100">
                <a:solidFill>
                  <a:srgbClr val="6572A9"/>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_2_2">
    <p:spTree>
      <p:nvGrpSpPr>
        <p:cNvPr id="1" name="Shape 50"/>
        <p:cNvGrpSpPr/>
        <p:nvPr/>
      </p:nvGrpSpPr>
      <p:grpSpPr>
        <a:xfrm>
          <a:off x="0" y="0"/>
          <a:ext cx="0" cy="0"/>
          <a:chOff x="0" y="0"/>
          <a:chExt cx="0" cy="0"/>
        </a:xfrm>
      </p:grpSpPr>
      <p:sp>
        <p:nvSpPr>
          <p:cNvPr id="51" name="Google Shape;51;p10"/>
          <p:cNvSpPr/>
          <p:nvPr/>
        </p:nvSpPr>
        <p:spPr>
          <a:xfrm>
            <a:off x="0" y="0"/>
            <a:ext cx="9144000" cy="40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572A9"/>
              </a:buClr>
              <a:buSzPts val="1200"/>
              <a:buNone/>
              <a:defRPr sz="1200">
                <a:solidFill>
                  <a:srgbClr val="6572A9"/>
                </a:solidFill>
              </a:defRPr>
            </a:lvl1pPr>
            <a:lvl2pPr lvl="1" algn="r" rtl="0">
              <a:spcBef>
                <a:spcPts val="0"/>
              </a:spcBef>
              <a:spcAft>
                <a:spcPts val="0"/>
              </a:spcAft>
              <a:buClr>
                <a:srgbClr val="6572A9"/>
              </a:buClr>
              <a:buSzPts val="1200"/>
              <a:buNone/>
              <a:defRPr sz="1200">
                <a:solidFill>
                  <a:srgbClr val="6572A9"/>
                </a:solidFill>
              </a:defRPr>
            </a:lvl2pPr>
            <a:lvl3pPr lvl="2" algn="r" rtl="0">
              <a:spcBef>
                <a:spcPts val="0"/>
              </a:spcBef>
              <a:spcAft>
                <a:spcPts val="0"/>
              </a:spcAft>
              <a:buClr>
                <a:srgbClr val="6572A9"/>
              </a:buClr>
              <a:buSzPts val="1200"/>
              <a:buNone/>
              <a:defRPr sz="1200">
                <a:solidFill>
                  <a:srgbClr val="6572A9"/>
                </a:solidFill>
              </a:defRPr>
            </a:lvl3pPr>
            <a:lvl4pPr lvl="3" algn="r" rtl="0">
              <a:spcBef>
                <a:spcPts val="0"/>
              </a:spcBef>
              <a:spcAft>
                <a:spcPts val="0"/>
              </a:spcAft>
              <a:buClr>
                <a:srgbClr val="6572A9"/>
              </a:buClr>
              <a:buSzPts val="1200"/>
              <a:buNone/>
              <a:defRPr sz="1200">
                <a:solidFill>
                  <a:srgbClr val="6572A9"/>
                </a:solidFill>
              </a:defRPr>
            </a:lvl4pPr>
            <a:lvl5pPr lvl="4" algn="r" rtl="0">
              <a:spcBef>
                <a:spcPts val="0"/>
              </a:spcBef>
              <a:spcAft>
                <a:spcPts val="0"/>
              </a:spcAft>
              <a:buClr>
                <a:srgbClr val="6572A9"/>
              </a:buClr>
              <a:buSzPts val="1200"/>
              <a:buNone/>
              <a:defRPr sz="1200">
                <a:solidFill>
                  <a:srgbClr val="6572A9"/>
                </a:solidFill>
              </a:defRPr>
            </a:lvl5pPr>
            <a:lvl6pPr lvl="5" algn="r" rtl="0">
              <a:spcBef>
                <a:spcPts val="0"/>
              </a:spcBef>
              <a:spcAft>
                <a:spcPts val="0"/>
              </a:spcAft>
              <a:buClr>
                <a:srgbClr val="6572A9"/>
              </a:buClr>
              <a:buSzPts val="1200"/>
              <a:buNone/>
              <a:defRPr sz="1200">
                <a:solidFill>
                  <a:srgbClr val="6572A9"/>
                </a:solidFill>
              </a:defRPr>
            </a:lvl6pPr>
            <a:lvl7pPr lvl="6" algn="r" rtl="0">
              <a:spcBef>
                <a:spcPts val="0"/>
              </a:spcBef>
              <a:spcAft>
                <a:spcPts val="0"/>
              </a:spcAft>
              <a:buClr>
                <a:srgbClr val="6572A9"/>
              </a:buClr>
              <a:buSzPts val="1200"/>
              <a:buNone/>
              <a:defRPr sz="1200">
                <a:solidFill>
                  <a:srgbClr val="6572A9"/>
                </a:solidFill>
              </a:defRPr>
            </a:lvl7pPr>
            <a:lvl8pPr lvl="7" algn="r" rtl="0">
              <a:spcBef>
                <a:spcPts val="0"/>
              </a:spcBef>
              <a:spcAft>
                <a:spcPts val="0"/>
              </a:spcAft>
              <a:buClr>
                <a:srgbClr val="6572A9"/>
              </a:buClr>
              <a:buSzPts val="1200"/>
              <a:buNone/>
              <a:defRPr sz="1200">
                <a:solidFill>
                  <a:srgbClr val="6572A9"/>
                </a:solidFill>
              </a:defRPr>
            </a:lvl8pPr>
            <a:lvl9pPr lvl="8" algn="r" rtl="0">
              <a:spcBef>
                <a:spcPts val="0"/>
              </a:spcBef>
              <a:spcAft>
                <a:spcPts val="0"/>
              </a:spcAft>
              <a:buClr>
                <a:srgbClr val="6572A9"/>
              </a:buClr>
              <a:buSzPts val="1200"/>
              <a:buNone/>
              <a:defRPr sz="1200">
                <a:solidFill>
                  <a:srgbClr val="6572A9"/>
                </a:solidFill>
              </a:defRPr>
            </a:lvl9pPr>
          </a:lstStyle>
          <a:p>
            <a:endParaRPr/>
          </a:p>
        </p:txBody>
      </p:sp>
      <p:sp>
        <p:nvSpPr>
          <p:cNvPr id="53" name="Google Shape;53;p10"/>
          <p:cNvSpPr txBox="1">
            <a:spLocks noGrp="1"/>
          </p:cNvSpPr>
          <p:nvPr>
            <p:ph type="subTitle" idx="1"/>
          </p:nvPr>
        </p:nvSpPr>
        <p:spPr>
          <a:xfrm>
            <a:off x="647675" y="2386250"/>
            <a:ext cx="1819800" cy="8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4" name="Google Shape;54;p10"/>
          <p:cNvSpPr txBox="1">
            <a:spLocks noGrp="1"/>
          </p:cNvSpPr>
          <p:nvPr>
            <p:ph type="subTitle" idx="2"/>
          </p:nvPr>
        </p:nvSpPr>
        <p:spPr>
          <a:xfrm>
            <a:off x="2657300" y="2386250"/>
            <a:ext cx="1819800" cy="8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10"/>
          <p:cNvSpPr txBox="1">
            <a:spLocks noGrp="1"/>
          </p:cNvSpPr>
          <p:nvPr>
            <p:ph type="subTitle" idx="3"/>
          </p:nvPr>
        </p:nvSpPr>
        <p:spPr>
          <a:xfrm>
            <a:off x="4666925" y="2386250"/>
            <a:ext cx="1819800" cy="8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6" name="Google Shape;56;p10"/>
          <p:cNvSpPr txBox="1">
            <a:spLocks noGrp="1"/>
          </p:cNvSpPr>
          <p:nvPr>
            <p:ph type="subTitle" idx="4"/>
          </p:nvPr>
        </p:nvSpPr>
        <p:spPr>
          <a:xfrm>
            <a:off x="6676550" y="2386250"/>
            <a:ext cx="1819800" cy="8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cxnSp>
        <p:nvCxnSpPr>
          <p:cNvPr id="57" name="Google Shape;57;p10"/>
          <p:cNvCxnSpPr/>
          <p:nvPr/>
        </p:nvCxnSpPr>
        <p:spPr>
          <a:xfrm>
            <a:off x="1430250" y="3457825"/>
            <a:ext cx="62835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_2_2_1_1">
    <p:bg>
      <p:bgPr>
        <a:noFill/>
        <a:effectLst/>
      </p:bgPr>
    </p:bg>
    <p:spTree>
      <p:nvGrpSpPr>
        <p:cNvPr id="1" name="Shape 67"/>
        <p:cNvGrpSpPr/>
        <p:nvPr/>
      </p:nvGrpSpPr>
      <p:grpSpPr>
        <a:xfrm>
          <a:off x="0" y="0"/>
          <a:ext cx="0" cy="0"/>
          <a:chOff x="0" y="0"/>
          <a:chExt cx="0" cy="0"/>
        </a:xfrm>
      </p:grpSpPr>
      <p:sp>
        <p:nvSpPr>
          <p:cNvPr id="68" name="Google Shape;68;p12"/>
          <p:cNvSpPr/>
          <p:nvPr/>
        </p:nvSpPr>
        <p:spPr>
          <a:xfrm>
            <a:off x="0" y="0"/>
            <a:ext cx="9144000" cy="404700"/>
          </a:xfrm>
          <a:prstGeom prst="rect">
            <a:avLst/>
          </a:prstGeom>
          <a:solidFill>
            <a:srgbClr val="657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70" name="Google Shape;70;p12"/>
          <p:cNvSpPr txBox="1">
            <a:spLocks noGrp="1"/>
          </p:cNvSpPr>
          <p:nvPr>
            <p:ph type="subTitle" idx="1"/>
          </p:nvPr>
        </p:nvSpPr>
        <p:spPr>
          <a:xfrm>
            <a:off x="5431600" y="2160750"/>
            <a:ext cx="2992500" cy="822000"/>
          </a:xfrm>
          <a:prstGeom prst="rect">
            <a:avLst/>
          </a:prstGeom>
          <a:solidFill>
            <a:srgbClr val="A4A8C4"/>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2"/>
          <p:cNvSpPr txBox="1">
            <a:spLocks noGrp="1"/>
          </p:cNvSpPr>
          <p:nvPr>
            <p:ph type="subTitle" idx="2"/>
          </p:nvPr>
        </p:nvSpPr>
        <p:spPr>
          <a:xfrm>
            <a:off x="5431600" y="3236275"/>
            <a:ext cx="2992500" cy="822000"/>
          </a:xfrm>
          <a:prstGeom prst="rect">
            <a:avLst/>
          </a:prstGeom>
          <a:solidFill>
            <a:srgbClr val="A4A8C4"/>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3"/>
          </p:nvPr>
        </p:nvSpPr>
        <p:spPr>
          <a:xfrm>
            <a:off x="5431600" y="1085225"/>
            <a:ext cx="2992500" cy="822000"/>
          </a:xfrm>
          <a:prstGeom prst="rect">
            <a:avLst/>
          </a:prstGeom>
          <a:solidFill>
            <a:srgbClr val="A4A8C4"/>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4">
  <p:cSld name="CUSTOM_1_2_2_1_1_1">
    <p:spTree>
      <p:nvGrpSpPr>
        <p:cNvPr id="1" name="Shape 73"/>
        <p:cNvGrpSpPr/>
        <p:nvPr/>
      </p:nvGrpSpPr>
      <p:grpSpPr>
        <a:xfrm>
          <a:off x="0" y="0"/>
          <a:ext cx="0" cy="0"/>
          <a:chOff x="0" y="0"/>
          <a:chExt cx="0" cy="0"/>
        </a:xfrm>
      </p:grpSpPr>
      <p:sp>
        <p:nvSpPr>
          <p:cNvPr id="74" name="Google Shape;74;p13"/>
          <p:cNvSpPr/>
          <p:nvPr/>
        </p:nvSpPr>
        <p:spPr>
          <a:xfrm>
            <a:off x="0" y="0"/>
            <a:ext cx="9144000" cy="40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572A9"/>
              </a:buClr>
              <a:buSzPts val="1200"/>
              <a:buNone/>
              <a:defRPr sz="1200">
                <a:solidFill>
                  <a:srgbClr val="6572A9"/>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76" name="Google Shape;76;p13"/>
          <p:cNvSpPr txBox="1">
            <a:spLocks noGrp="1"/>
          </p:cNvSpPr>
          <p:nvPr>
            <p:ph type="subTitle" idx="1"/>
          </p:nvPr>
        </p:nvSpPr>
        <p:spPr>
          <a:xfrm flipH="1">
            <a:off x="4956123" y="2567690"/>
            <a:ext cx="3033300" cy="128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ING SLIDE">
  <p:cSld name="TITLE_2_1">
    <p:spTree>
      <p:nvGrpSpPr>
        <p:cNvPr id="1" name="Shape 107"/>
        <p:cNvGrpSpPr/>
        <p:nvPr/>
      </p:nvGrpSpPr>
      <p:grpSpPr>
        <a:xfrm>
          <a:off x="0" y="0"/>
          <a:ext cx="0" cy="0"/>
          <a:chOff x="0" y="0"/>
          <a:chExt cx="0" cy="0"/>
        </a:xfrm>
      </p:grpSpPr>
      <p:sp>
        <p:nvSpPr>
          <p:cNvPr id="108" name="Google Shape;108;p18"/>
          <p:cNvSpPr/>
          <p:nvPr/>
        </p:nvSpPr>
        <p:spPr>
          <a:xfrm>
            <a:off x="720000" y="970350"/>
            <a:ext cx="7704000" cy="47856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ctrTitle"/>
          </p:nvPr>
        </p:nvSpPr>
        <p:spPr>
          <a:xfrm>
            <a:off x="922975" y="2445788"/>
            <a:ext cx="7298100" cy="118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ACKGROUND">
  <p:cSld name="CUSTOM_2_1">
    <p:spTree>
      <p:nvGrpSpPr>
        <p:cNvPr id="1" name="Shape 121"/>
        <p:cNvGrpSpPr/>
        <p:nvPr/>
      </p:nvGrpSpPr>
      <p:grpSpPr>
        <a:xfrm>
          <a:off x="0" y="0"/>
          <a:ext cx="0" cy="0"/>
          <a:chOff x="0" y="0"/>
          <a:chExt cx="0" cy="0"/>
        </a:xfrm>
      </p:grpSpPr>
      <p:sp>
        <p:nvSpPr>
          <p:cNvPr id="122" name="Google Shape;122;p21"/>
          <p:cNvSpPr/>
          <p:nvPr/>
        </p:nvSpPr>
        <p:spPr>
          <a:xfrm>
            <a:off x="0" y="0"/>
            <a:ext cx="9144000" cy="40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6572A9"/>
              </a:buClr>
              <a:buSzPts val="1200"/>
              <a:buNone/>
              <a:defRPr sz="1200">
                <a:solidFill>
                  <a:srgbClr val="6572A9"/>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SLIDE">
  <p:cSld name="CUSTOM_2_1_1">
    <p:bg>
      <p:bgPr>
        <a:noFill/>
        <a:effectLst/>
      </p:bgPr>
    </p:bg>
    <p:spTree>
      <p:nvGrpSpPr>
        <p:cNvPr id="1" name="Shape 1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572A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Anaheim"/>
              <a:buChar char="●"/>
              <a:defRPr sz="1800">
                <a:solidFill>
                  <a:srgbClr val="FFFFFF"/>
                </a:solidFill>
                <a:latin typeface="Anaheim"/>
                <a:ea typeface="Anaheim"/>
                <a:cs typeface="Anaheim"/>
                <a:sym typeface="Anaheim"/>
              </a:defRPr>
            </a:lvl1pPr>
            <a:lvl2pPr marL="914400" lvl="1"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2pPr>
            <a:lvl3pPr marL="1371600" lvl="2"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3pPr>
            <a:lvl4pPr marL="1828800" lvl="3"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4pPr>
            <a:lvl5pPr marL="2286000" lvl="4"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5pPr>
            <a:lvl6pPr marL="2743200" lvl="5"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6pPr>
            <a:lvl7pPr marL="3200400" lvl="6"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7pPr>
            <a:lvl8pPr marL="3657600" lvl="7" indent="-317500">
              <a:lnSpc>
                <a:spcPct val="115000"/>
              </a:lnSpc>
              <a:spcBef>
                <a:spcPts val="1600"/>
              </a:spcBef>
              <a:spcAft>
                <a:spcPts val="0"/>
              </a:spcAft>
              <a:buClr>
                <a:srgbClr val="FFFFFF"/>
              </a:buClr>
              <a:buSzPts val="1400"/>
              <a:buFont typeface="Anaheim"/>
              <a:buChar char="○"/>
              <a:defRPr>
                <a:solidFill>
                  <a:srgbClr val="FFFFFF"/>
                </a:solidFill>
                <a:latin typeface="Anaheim"/>
                <a:ea typeface="Anaheim"/>
                <a:cs typeface="Anaheim"/>
                <a:sym typeface="Anaheim"/>
              </a:defRPr>
            </a:lvl8pPr>
            <a:lvl9pPr marL="4114800" lvl="8" indent="-317500">
              <a:lnSpc>
                <a:spcPct val="115000"/>
              </a:lnSpc>
              <a:spcBef>
                <a:spcPts val="1600"/>
              </a:spcBef>
              <a:spcAft>
                <a:spcPts val="1600"/>
              </a:spcAft>
              <a:buClr>
                <a:srgbClr val="FFFFFF"/>
              </a:buClr>
              <a:buSzPts val="1400"/>
              <a:buFont typeface="Anaheim"/>
              <a:buChar char="■"/>
              <a:defRPr>
                <a:solidFill>
                  <a:srgbClr val="FFFFFF"/>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8" r:id="rId5"/>
    <p:sldLayoutId id="2147483659" r:id="rId6"/>
    <p:sldLayoutId id="2147483664"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A7BA8-889F-4D62-A7B1-5EFAB5A593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35269C-13D3-492F-B50A-5AF8B94E555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9647F6-D132-465E-B4AE-846BC6EDB62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6EA6B9-5E04-4AA2-A754-701A9762339D}" type="datetimeFigureOut">
              <a:rPr lang="en-IN" smtClean="0"/>
              <a:t>14-08-2020</a:t>
            </a:fld>
            <a:endParaRPr lang="en-IN"/>
          </a:p>
        </p:txBody>
      </p:sp>
      <p:sp>
        <p:nvSpPr>
          <p:cNvPr id="5" name="Footer Placeholder 4">
            <a:extLst>
              <a:ext uri="{FF2B5EF4-FFF2-40B4-BE49-F238E27FC236}">
                <a16:creationId xmlns:a16="http://schemas.microsoft.com/office/drawing/2014/main" id="{49D5200D-C4D8-4A5B-A22F-35320A70045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392B76-D3D6-4B26-A532-04EF37340B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2D66C25-AB9F-4320-ABC9-B93DF16A383F}" type="slidenum">
              <a:rPr lang="en-IN" smtClean="0"/>
              <a:t>‹#›</a:t>
            </a:fld>
            <a:endParaRPr lang="en-IN"/>
          </a:p>
        </p:txBody>
      </p:sp>
    </p:spTree>
    <p:extLst>
      <p:ext uri="{BB962C8B-B14F-4D97-AF65-F5344CB8AC3E}">
        <p14:creationId xmlns:p14="http://schemas.microsoft.com/office/powerpoint/2010/main" val="2913135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image" Target="../media/image12.emf"/><Relationship Id="rId7" Type="http://schemas.openxmlformats.org/officeDocument/2006/relationships/image" Target="../media/image9.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package" Target="../embeddings/Microsoft_Excel_Worksheet3.xlsx"/><Relationship Id="rId4" Type="http://schemas.openxmlformats.org/officeDocument/2006/relationships/package" Target="../embeddings/Microsoft_Excel_Worksheet.xlsx"/><Relationship Id="rId9"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slide" Target="slide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08B07F-24D4-4A55-8E10-67BA2651DD4A}"/>
              </a:ext>
            </a:extLst>
          </p:cNvPr>
          <p:cNvSpPr/>
          <p:nvPr/>
        </p:nvSpPr>
        <p:spPr>
          <a:xfrm>
            <a:off x="76978" y="2050402"/>
            <a:ext cx="9144000" cy="51435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1" name="Arrow: Pentagon 10">
            <a:extLst>
              <a:ext uri="{FF2B5EF4-FFF2-40B4-BE49-F238E27FC236}">
                <a16:creationId xmlns:a16="http://schemas.microsoft.com/office/drawing/2014/main" id="{8F0C119B-5FCD-45F6-94D8-66B2230E3B0C}"/>
              </a:ext>
            </a:extLst>
          </p:cNvPr>
          <p:cNvSpPr/>
          <p:nvPr/>
        </p:nvSpPr>
        <p:spPr>
          <a:xfrm>
            <a:off x="0" y="-11059"/>
            <a:ext cx="9143984" cy="5165602"/>
          </a:xfrm>
          <a:prstGeom prst="homePlate">
            <a:avLst/>
          </a:prstGeom>
          <a:solidFill>
            <a:schemeClr val="accent1">
              <a:lumMod val="5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2" name="Arrow: Pentagon 11">
            <a:extLst>
              <a:ext uri="{FF2B5EF4-FFF2-40B4-BE49-F238E27FC236}">
                <a16:creationId xmlns:a16="http://schemas.microsoft.com/office/drawing/2014/main" id="{64E8520E-9305-408C-B738-558043025239}"/>
              </a:ext>
            </a:extLst>
          </p:cNvPr>
          <p:cNvSpPr/>
          <p:nvPr/>
        </p:nvSpPr>
        <p:spPr>
          <a:xfrm>
            <a:off x="17" y="-11059"/>
            <a:ext cx="7307826" cy="5165602"/>
          </a:xfrm>
          <a:prstGeom prst="homePlate">
            <a:avLst/>
          </a:prstGeom>
          <a:solidFill>
            <a:schemeClr val="tx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3" name="Arrow: Pentagon 12">
            <a:extLst>
              <a:ext uri="{FF2B5EF4-FFF2-40B4-BE49-F238E27FC236}">
                <a16:creationId xmlns:a16="http://schemas.microsoft.com/office/drawing/2014/main" id="{DF1F9251-3623-4302-BABA-172E9364FEB7}"/>
              </a:ext>
            </a:extLst>
          </p:cNvPr>
          <p:cNvSpPr/>
          <p:nvPr/>
        </p:nvSpPr>
        <p:spPr>
          <a:xfrm>
            <a:off x="0" y="-11059"/>
            <a:ext cx="4924044" cy="5165602"/>
          </a:xfrm>
          <a:prstGeom prst="homePlat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44" name="Google Shape;116;p18">
            <a:extLst>
              <a:ext uri="{FF2B5EF4-FFF2-40B4-BE49-F238E27FC236}">
                <a16:creationId xmlns:a16="http://schemas.microsoft.com/office/drawing/2014/main" id="{2477B521-0B7D-4812-A17E-07E25E7E58C5}"/>
              </a:ext>
            </a:extLst>
          </p:cNvPr>
          <p:cNvSpPr txBox="1">
            <a:spLocks/>
          </p:cNvSpPr>
          <p:nvPr/>
        </p:nvSpPr>
        <p:spPr>
          <a:xfrm>
            <a:off x="5508163" y="2259341"/>
            <a:ext cx="2500875" cy="838800"/>
          </a:xfrm>
          <a:prstGeom prst="rect">
            <a:avLst/>
          </a:prstGeom>
        </p:spPr>
        <p:txBody>
          <a:bodyPr spcFirstLastPara="1" vert="horz" wrap="square" lIns="68569" tIns="68569" rIns="68569" bIns="68569"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spcBef>
                <a:spcPts val="0"/>
              </a:spcBef>
              <a:buClrTx/>
            </a:pPr>
            <a:r>
              <a:rPr lang="en-IN" sz="3600" b="1" dirty="0">
                <a:solidFill>
                  <a:srgbClr val="D33B3B"/>
                </a:solidFill>
                <a:latin typeface="Poppins ExtraBold"/>
                <a:ea typeface="Poppins Medium"/>
                <a:cs typeface="Poppins ExtraBold"/>
                <a:sym typeface="Poppins ExtraBold"/>
              </a:rPr>
              <a:t>SURVIVAL ANALYSIS </a:t>
            </a:r>
            <a:endParaRPr lang="en-IN" sz="3600" b="1" dirty="0">
              <a:solidFill>
                <a:srgbClr val="D33B3B"/>
              </a:solidFill>
              <a:latin typeface="Poppins Medium"/>
              <a:ea typeface="Poppins Medium"/>
              <a:cs typeface="Poppins Medium"/>
              <a:sym typeface="Poppins Medium"/>
            </a:endParaRPr>
          </a:p>
        </p:txBody>
      </p:sp>
      <p:sp>
        <p:nvSpPr>
          <p:cNvPr id="5" name="Google Shape;118;p18">
            <a:extLst>
              <a:ext uri="{FF2B5EF4-FFF2-40B4-BE49-F238E27FC236}">
                <a16:creationId xmlns:a16="http://schemas.microsoft.com/office/drawing/2014/main" id="{BD4EB710-5C8D-4A24-B195-418F45140599}"/>
              </a:ext>
            </a:extLst>
          </p:cNvPr>
          <p:cNvSpPr/>
          <p:nvPr/>
        </p:nvSpPr>
        <p:spPr>
          <a:xfrm>
            <a:off x="7898162" y="2821053"/>
            <a:ext cx="110876" cy="116656"/>
          </a:xfrm>
          <a:prstGeom prst="rect">
            <a:avLst/>
          </a:prstGeom>
          <a:solidFill>
            <a:srgbClr val="D33B3B"/>
          </a:solidFill>
          <a:ln>
            <a:noFill/>
          </a:ln>
        </p:spPr>
        <p:txBody>
          <a:bodyPr spcFirstLastPara="1" wrap="square" lIns="68569" tIns="68569" rIns="68569" bIns="68569" anchor="ctr" anchorCtr="0">
            <a:noAutofit/>
          </a:bodyPr>
          <a:lstStyle/>
          <a:p>
            <a:pPr defTabSz="685800">
              <a:buClrTx/>
            </a:pPr>
            <a:endParaRPr sz="1350" kern="1200">
              <a:solidFill>
                <a:prstClr val="black"/>
              </a:solidFill>
              <a:latin typeface="Calibri" panose="020F0502020204030204"/>
              <a:ea typeface="+mn-ea"/>
              <a:cs typeface="+mn-cs"/>
            </a:endParaRPr>
          </a:p>
        </p:txBody>
      </p:sp>
      <p:sp>
        <p:nvSpPr>
          <p:cNvPr id="6" name="Google Shape;119;p18">
            <a:extLst>
              <a:ext uri="{FF2B5EF4-FFF2-40B4-BE49-F238E27FC236}">
                <a16:creationId xmlns:a16="http://schemas.microsoft.com/office/drawing/2014/main" id="{16190128-DC56-4840-8537-74432D1303FB}"/>
              </a:ext>
            </a:extLst>
          </p:cNvPr>
          <p:cNvSpPr/>
          <p:nvPr/>
        </p:nvSpPr>
        <p:spPr>
          <a:xfrm>
            <a:off x="5566371" y="3097248"/>
            <a:ext cx="2770404" cy="332775"/>
          </a:xfrm>
          <a:prstGeom prst="rect">
            <a:avLst/>
          </a:prstGeom>
          <a:solidFill>
            <a:srgbClr val="D33B3B"/>
          </a:solidFill>
          <a:ln>
            <a:noFill/>
          </a:ln>
        </p:spPr>
        <p:txBody>
          <a:bodyPr spcFirstLastPara="1" wrap="square" lIns="68569" tIns="68569" rIns="68569" bIns="68569" anchor="ctr" anchorCtr="0">
            <a:noAutofit/>
          </a:bodyPr>
          <a:lstStyle/>
          <a:p>
            <a:pPr defTabSz="685800">
              <a:buClrTx/>
            </a:pPr>
            <a:endParaRPr sz="1350" kern="1200">
              <a:solidFill>
                <a:prstClr val="black"/>
              </a:solidFill>
              <a:latin typeface="Calibri" panose="020F0502020204030204"/>
              <a:ea typeface="+mn-ea"/>
              <a:cs typeface="+mn-cs"/>
            </a:endParaRPr>
          </a:p>
        </p:txBody>
      </p:sp>
      <p:sp>
        <p:nvSpPr>
          <p:cNvPr id="52" name="Google Shape;120;p18">
            <a:extLst>
              <a:ext uri="{FF2B5EF4-FFF2-40B4-BE49-F238E27FC236}">
                <a16:creationId xmlns:a16="http://schemas.microsoft.com/office/drawing/2014/main" id="{2D7BEF02-7551-4DDD-94C7-BAE215B2A990}"/>
              </a:ext>
            </a:extLst>
          </p:cNvPr>
          <p:cNvSpPr txBox="1">
            <a:spLocks/>
          </p:cNvSpPr>
          <p:nvPr/>
        </p:nvSpPr>
        <p:spPr>
          <a:xfrm>
            <a:off x="5565000" y="2992637"/>
            <a:ext cx="2288925" cy="596925"/>
          </a:xfrm>
          <a:prstGeom prst="rect">
            <a:avLst/>
          </a:prstGeom>
        </p:spPr>
        <p:txBody>
          <a:bodyPr spcFirstLastPara="1" wrap="square" lIns="68569" tIns="68569" rIns="68569" bIns="68569"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pPr>
            <a:r>
              <a:rPr lang="en-IN" sz="1800" b="1" dirty="0">
                <a:solidFill>
                  <a:prstClr val="white"/>
                </a:solidFill>
                <a:latin typeface="Calibri" panose="020F0502020204030204"/>
              </a:rPr>
              <a:t>COLORECTAL CANCER</a:t>
            </a:r>
          </a:p>
        </p:txBody>
      </p:sp>
    </p:spTree>
    <p:extLst>
      <p:ext uri="{BB962C8B-B14F-4D97-AF65-F5344CB8AC3E}">
        <p14:creationId xmlns:p14="http://schemas.microsoft.com/office/powerpoint/2010/main" val="265548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0-#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0-#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0-#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44" grpId="0"/>
      <p:bldP spid="5" grpId="0" animBg="1"/>
      <p:bldP spid="6" grpId="0" animBg="1"/>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 :</a:t>
            </a:r>
            <a:r>
              <a:rPr lang="es" dirty="0"/>
              <a:t> </a:t>
            </a:r>
            <a:r>
              <a:rPr lang="en-US" dirty="0"/>
              <a:t>Descriptive Measures of Survival Experience</a:t>
            </a:r>
            <a:br>
              <a:rPr lang="en-US" dirty="0"/>
            </a:br>
            <a:br>
              <a:rPr lang="en-US" dirty="0"/>
            </a:br>
            <a:endParaRPr dirty="0"/>
          </a:p>
        </p:txBody>
      </p:sp>
      <p:graphicFrame>
        <p:nvGraphicFramePr>
          <p:cNvPr id="4" name="Table 3">
            <a:extLst>
              <a:ext uri="{FF2B5EF4-FFF2-40B4-BE49-F238E27FC236}">
                <a16:creationId xmlns:a16="http://schemas.microsoft.com/office/drawing/2014/main" id="{605F6C7B-BDFB-490D-9A5C-E46C55B3CC7E}"/>
              </a:ext>
            </a:extLst>
          </p:cNvPr>
          <p:cNvGraphicFramePr>
            <a:graphicFrameLocks noGrp="1"/>
          </p:cNvGraphicFramePr>
          <p:nvPr/>
        </p:nvGraphicFramePr>
        <p:xfrm>
          <a:off x="7266988" y="2130502"/>
          <a:ext cx="1092200" cy="386341"/>
        </p:xfrm>
        <a:graphic>
          <a:graphicData uri="http://schemas.openxmlformats.org/drawingml/2006/table">
            <a:tbl>
              <a:tblPr/>
              <a:tblGrid>
                <a:gridCol w="1092200">
                  <a:extLst>
                    <a:ext uri="{9D8B030D-6E8A-4147-A177-3AD203B41FA5}">
                      <a16:colId xmlns:a16="http://schemas.microsoft.com/office/drawing/2014/main" val="3504800680"/>
                    </a:ext>
                  </a:extLst>
                </a:gridCol>
              </a:tblGrid>
              <a:tr h="195841">
                <a:tc>
                  <a:txBody>
                    <a:bodyPr/>
                    <a:lstStyle/>
                    <a:p>
                      <a:pPr algn="ctr" fontAlgn="ctr"/>
                      <a:r>
                        <a:rPr lang="en-IN" sz="1100" b="0" i="0" u="none" strike="noStrike" dirty="0">
                          <a:solidFill>
                            <a:srgbClr val="000000"/>
                          </a:solidFill>
                          <a:effectLst/>
                          <a:latin typeface="Calibri" panose="020F0502020204030204" pitchFamily="34" charset="0"/>
                        </a:rPr>
                        <a:t>MAXIMUM VALUE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392103067"/>
                  </a:ext>
                </a:extLst>
              </a:tr>
              <a:tr h="190500">
                <a:tc>
                  <a:txBody>
                    <a:bodyPr/>
                    <a:lstStyle/>
                    <a:p>
                      <a:pPr algn="ctr" fontAlgn="ctr"/>
                      <a:r>
                        <a:rPr lang="en-IN" sz="1100" b="0" i="0" u="none" strike="noStrike" dirty="0">
                          <a:solidFill>
                            <a:srgbClr val="000000"/>
                          </a:solidFill>
                          <a:effectLst/>
                          <a:latin typeface="Calibri" panose="020F0502020204030204" pitchFamily="34" charset="0"/>
                        </a:rPr>
                        <a:t>MINIMUM VALUE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352220150"/>
                  </a:ext>
                </a:extLst>
              </a:tr>
            </a:tbl>
          </a:graphicData>
        </a:graphic>
      </p:graphicFrame>
      <p:sp>
        <p:nvSpPr>
          <p:cNvPr id="5" name="Isosceles Triangle 4">
            <a:extLst>
              <a:ext uri="{FF2B5EF4-FFF2-40B4-BE49-F238E27FC236}">
                <a16:creationId xmlns:a16="http://schemas.microsoft.com/office/drawing/2014/main" id="{17CDFB71-4813-4118-886D-1882A37D0575}"/>
              </a:ext>
            </a:extLst>
          </p:cNvPr>
          <p:cNvSpPr/>
          <p:nvPr/>
        </p:nvSpPr>
        <p:spPr>
          <a:xfrm>
            <a:off x="4356446" y="3812253"/>
            <a:ext cx="699648" cy="1021976"/>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7" name="Straight Connector 6">
            <a:extLst>
              <a:ext uri="{FF2B5EF4-FFF2-40B4-BE49-F238E27FC236}">
                <a16:creationId xmlns:a16="http://schemas.microsoft.com/office/drawing/2014/main" id="{4ECB3248-FBEF-4C96-8D22-84FF989ADCAF}"/>
              </a:ext>
            </a:extLst>
          </p:cNvPr>
          <p:cNvCxnSpPr/>
          <p:nvPr/>
        </p:nvCxnSpPr>
        <p:spPr>
          <a:xfrm flipV="1">
            <a:off x="3341594" y="3176619"/>
            <a:ext cx="2662518" cy="12676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Arrow: Up 7">
            <a:extLst>
              <a:ext uri="{FF2B5EF4-FFF2-40B4-BE49-F238E27FC236}">
                <a16:creationId xmlns:a16="http://schemas.microsoft.com/office/drawing/2014/main" id="{2B9C73E7-5BEB-4583-B289-73EFC194B7CE}"/>
              </a:ext>
            </a:extLst>
          </p:cNvPr>
          <p:cNvSpPr/>
          <p:nvPr/>
        </p:nvSpPr>
        <p:spPr>
          <a:xfrm>
            <a:off x="3237379" y="3164541"/>
            <a:ext cx="208429" cy="7032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Arrow: Up 8">
            <a:extLst>
              <a:ext uri="{FF2B5EF4-FFF2-40B4-BE49-F238E27FC236}">
                <a16:creationId xmlns:a16="http://schemas.microsoft.com/office/drawing/2014/main" id="{FB6F9B14-6762-4DA9-9526-B0BB22FB6429}"/>
              </a:ext>
            </a:extLst>
          </p:cNvPr>
          <p:cNvSpPr/>
          <p:nvPr/>
        </p:nvSpPr>
        <p:spPr>
          <a:xfrm rot="10800000">
            <a:off x="5899898" y="3576674"/>
            <a:ext cx="208429" cy="7032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1" name="Picture 10">
            <a:extLst>
              <a:ext uri="{FF2B5EF4-FFF2-40B4-BE49-F238E27FC236}">
                <a16:creationId xmlns:a16="http://schemas.microsoft.com/office/drawing/2014/main" id="{A8F99B73-FF62-48E9-BA73-67A5D47B078D}"/>
              </a:ext>
            </a:extLst>
          </p:cNvPr>
          <p:cNvPicPr>
            <a:picLocks noChangeAspect="1"/>
          </p:cNvPicPr>
          <p:nvPr/>
        </p:nvPicPr>
        <p:blipFill>
          <a:blip r:embed="rId3"/>
          <a:stretch>
            <a:fillRect/>
          </a:stretch>
        </p:blipFill>
        <p:spPr>
          <a:xfrm>
            <a:off x="3193955" y="3867785"/>
            <a:ext cx="295275" cy="438150"/>
          </a:xfrm>
          <a:prstGeom prst="rect">
            <a:avLst/>
          </a:prstGeom>
        </p:spPr>
      </p:pic>
      <p:pic>
        <p:nvPicPr>
          <p:cNvPr id="13" name="Picture 12">
            <a:extLst>
              <a:ext uri="{FF2B5EF4-FFF2-40B4-BE49-F238E27FC236}">
                <a16:creationId xmlns:a16="http://schemas.microsoft.com/office/drawing/2014/main" id="{6C6C300F-B732-4C82-83B2-10C43165B0D2}"/>
              </a:ext>
            </a:extLst>
          </p:cNvPr>
          <p:cNvPicPr>
            <a:picLocks noChangeAspect="1"/>
          </p:cNvPicPr>
          <p:nvPr/>
        </p:nvPicPr>
        <p:blipFill>
          <a:blip r:embed="rId4"/>
          <a:stretch>
            <a:fillRect/>
          </a:stretch>
        </p:blipFill>
        <p:spPr>
          <a:xfrm>
            <a:off x="5899897" y="3300449"/>
            <a:ext cx="219075" cy="276225"/>
          </a:xfrm>
          <a:prstGeom prst="rect">
            <a:avLst/>
          </a:prstGeom>
        </p:spPr>
      </p:pic>
      <p:sp>
        <p:nvSpPr>
          <p:cNvPr id="14" name="TextBox 13">
            <a:extLst>
              <a:ext uri="{FF2B5EF4-FFF2-40B4-BE49-F238E27FC236}">
                <a16:creationId xmlns:a16="http://schemas.microsoft.com/office/drawing/2014/main" id="{6DC19F35-4ADE-46B5-8033-C7674D1F3A31}"/>
              </a:ext>
            </a:extLst>
          </p:cNvPr>
          <p:cNvSpPr txBox="1"/>
          <p:nvPr/>
        </p:nvSpPr>
        <p:spPr>
          <a:xfrm>
            <a:off x="6016412" y="3258438"/>
            <a:ext cx="25011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(SURVIVAL PROBABILITY)</a:t>
            </a:r>
          </a:p>
        </p:txBody>
      </p:sp>
      <p:sp>
        <p:nvSpPr>
          <p:cNvPr id="15" name="TextBox 14">
            <a:extLst>
              <a:ext uri="{FF2B5EF4-FFF2-40B4-BE49-F238E27FC236}">
                <a16:creationId xmlns:a16="http://schemas.microsoft.com/office/drawing/2014/main" id="{2602C1BE-702A-42D9-836C-001DF994DCC9}"/>
              </a:ext>
            </a:extLst>
          </p:cNvPr>
          <p:cNvSpPr txBox="1"/>
          <p:nvPr/>
        </p:nvSpPr>
        <p:spPr>
          <a:xfrm>
            <a:off x="828142" y="3928296"/>
            <a:ext cx="25011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(AVERAGE HAZARD RATE)</a:t>
            </a:r>
          </a:p>
        </p:txBody>
      </p:sp>
      <p:graphicFrame>
        <p:nvGraphicFramePr>
          <p:cNvPr id="16" name="Table 15">
            <a:extLst>
              <a:ext uri="{FF2B5EF4-FFF2-40B4-BE49-F238E27FC236}">
                <a16:creationId xmlns:a16="http://schemas.microsoft.com/office/drawing/2014/main" id="{48029A29-3A58-41FF-AA3A-0DE678D2D6DE}"/>
              </a:ext>
            </a:extLst>
          </p:cNvPr>
          <p:cNvGraphicFramePr>
            <a:graphicFrameLocks noGrp="1"/>
          </p:cNvGraphicFramePr>
          <p:nvPr/>
        </p:nvGraphicFramePr>
        <p:xfrm>
          <a:off x="1511645" y="1011186"/>
          <a:ext cx="5689601" cy="1501140"/>
        </p:xfrm>
        <a:graphic>
          <a:graphicData uri="http://schemas.openxmlformats.org/drawingml/2006/table">
            <a:tbl>
              <a:tblPr/>
              <a:tblGrid>
                <a:gridCol w="2331803">
                  <a:extLst>
                    <a:ext uri="{9D8B030D-6E8A-4147-A177-3AD203B41FA5}">
                      <a16:colId xmlns:a16="http://schemas.microsoft.com/office/drawing/2014/main" val="4153515671"/>
                    </a:ext>
                  </a:extLst>
                </a:gridCol>
                <a:gridCol w="559633">
                  <a:extLst>
                    <a:ext uri="{9D8B030D-6E8A-4147-A177-3AD203B41FA5}">
                      <a16:colId xmlns:a16="http://schemas.microsoft.com/office/drawing/2014/main" val="2577575704"/>
                    </a:ext>
                  </a:extLst>
                </a:gridCol>
                <a:gridCol w="559633">
                  <a:extLst>
                    <a:ext uri="{9D8B030D-6E8A-4147-A177-3AD203B41FA5}">
                      <a16:colId xmlns:a16="http://schemas.microsoft.com/office/drawing/2014/main" val="1231692653"/>
                    </a:ext>
                  </a:extLst>
                </a:gridCol>
                <a:gridCol w="559633">
                  <a:extLst>
                    <a:ext uri="{9D8B030D-6E8A-4147-A177-3AD203B41FA5}">
                      <a16:colId xmlns:a16="http://schemas.microsoft.com/office/drawing/2014/main" val="1168604794"/>
                    </a:ext>
                  </a:extLst>
                </a:gridCol>
                <a:gridCol w="559633">
                  <a:extLst>
                    <a:ext uri="{9D8B030D-6E8A-4147-A177-3AD203B41FA5}">
                      <a16:colId xmlns:a16="http://schemas.microsoft.com/office/drawing/2014/main" val="669598139"/>
                    </a:ext>
                  </a:extLst>
                </a:gridCol>
                <a:gridCol w="559633">
                  <a:extLst>
                    <a:ext uri="{9D8B030D-6E8A-4147-A177-3AD203B41FA5}">
                      <a16:colId xmlns:a16="http://schemas.microsoft.com/office/drawing/2014/main" val="3513226482"/>
                    </a:ext>
                  </a:extLst>
                </a:gridCol>
                <a:gridCol w="559633">
                  <a:extLst>
                    <a:ext uri="{9D8B030D-6E8A-4147-A177-3AD203B41FA5}">
                      <a16:colId xmlns:a16="http://schemas.microsoft.com/office/drawing/2014/main" val="670711229"/>
                    </a:ext>
                  </a:extLst>
                </a:gridCol>
              </a:tblGrid>
              <a:tr h="190500">
                <a:tc rowSpan="3">
                  <a:txBody>
                    <a:bodyPr/>
                    <a:lstStyle/>
                    <a:p>
                      <a:pPr algn="ctr" fontAlgn="ctr"/>
                      <a:r>
                        <a:rPr lang="en-IN" sz="1100" b="0" i="0" u="none" strike="noStrike" dirty="0">
                          <a:solidFill>
                            <a:srgbClr val="000000"/>
                          </a:solidFill>
                          <a:effectLst/>
                          <a:latin typeface="Calibri" panose="020F0502020204030204" pitchFamily="34" charset="0"/>
                        </a:rPr>
                        <a:t>VALUE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IN" sz="1100" b="0" i="0" u="none" strike="noStrike">
                          <a:solidFill>
                            <a:srgbClr val="000000"/>
                          </a:solidFill>
                          <a:effectLst/>
                          <a:latin typeface="Calibri" panose="020F0502020204030204" pitchFamily="34" charset="0"/>
                        </a:rPr>
                        <a:t>RECURRENCE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pPr algn="ctr" fontAlgn="ctr"/>
                      <a:r>
                        <a:rPr lang="en-IN" sz="1100" b="0" i="0" u="none" strike="noStrike">
                          <a:solidFill>
                            <a:srgbClr val="000000"/>
                          </a:solidFill>
                          <a:effectLst/>
                          <a:latin typeface="Calibri" panose="020F0502020204030204" pitchFamily="34" charset="0"/>
                        </a:rPr>
                        <a:t>DEATH</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67649238"/>
                  </a:ext>
                </a:extLst>
              </a:tr>
              <a:tr h="190500">
                <a:tc vMerge="1">
                  <a:txBody>
                    <a:bodyPr/>
                    <a:lstStyle/>
                    <a:p>
                      <a:endParaRPr lang="en-IN"/>
                    </a:p>
                  </a:txBody>
                  <a:tcPr/>
                </a:tc>
                <a:tc gridSpan="3">
                  <a:txBody>
                    <a:bodyPr/>
                    <a:lstStyle/>
                    <a:p>
                      <a:pPr algn="ctr" fontAlgn="ctr"/>
                      <a:r>
                        <a:rPr lang="en-IN" sz="1100" b="0" i="0" u="none" strike="noStrike">
                          <a:solidFill>
                            <a:srgbClr val="000000"/>
                          </a:solidFill>
                          <a:effectLst/>
                          <a:latin typeface="Calibri" panose="020F0502020204030204" pitchFamily="34" charset="0"/>
                        </a:rPr>
                        <a:t>TREATMENT (RX)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pPr algn="ctr" fontAlgn="ctr"/>
                      <a:r>
                        <a:rPr lang="en-IN" sz="1100" b="0" i="0" u="none" strike="noStrike">
                          <a:solidFill>
                            <a:srgbClr val="000000"/>
                          </a:solidFill>
                          <a:effectLst/>
                          <a:latin typeface="Calibri" panose="020F0502020204030204" pitchFamily="34" charset="0"/>
                        </a:rPr>
                        <a:t>TREATMENT (RX)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958043904"/>
                  </a:ext>
                </a:extLst>
              </a:tr>
              <a:tr h="190500">
                <a:tc v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OBS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LEV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LEV+5FU</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OBS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LEV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LEV+5FU</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2889846"/>
                  </a:ext>
                </a:extLst>
              </a:tr>
              <a:tr h="190500">
                <a:tc>
                  <a:txBody>
                    <a:bodyPr/>
                    <a:lstStyle/>
                    <a:p>
                      <a:pPr algn="l" fontAlgn="ctr"/>
                      <a:r>
                        <a:rPr lang="en-US" sz="1100" b="0" i="0" u="none" strike="noStrike">
                          <a:solidFill>
                            <a:srgbClr val="000000"/>
                          </a:solidFill>
                          <a:effectLst/>
                          <a:latin typeface="Calibri" panose="020F0502020204030204" pitchFamily="34" charset="0"/>
                        </a:rPr>
                        <a:t>No. of Total Patients (A)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306</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289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305</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289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729142"/>
                  </a:ext>
                </a:extLst>
              </a:tr>
              <a:tr h="182880">
                <a:tc>
                  <a:txBody>
                    <a:bodyPr/>
                    <a:lstStyle/>
                    <a:p>
                      <a:pPr algn="l" fontAlgn="ctr"/>
                      <a:r>
                        <a:rPr lang="en-US" sz="1100" b="0" i="0" u="none" strike="noStrike">
                          <a:solidFill>
                            <a:srgbClr val="000000"/>
                          </a:solidFill>
                          <a:effectLst/>
                          <a:latin typeface="Calibri" panose="020F0502020204030204" pitchFamily="34" charset="0"/>
                        </a:rPr>
                        <a:t>No. of Uncensored Patients (B)</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172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113</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164</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117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735320"/>
                  </a:ext>
                </a:extLst>
              </a:tr>
              <a:tr h="182880">
                <a:tc>
                  <a:txBody>
                    <a:bodyPr/>
                    <a:lstStyle/>
                    <a:p>
                      <a:pPr algn="l" fontAlgn="ctr"/>
                      <a:r>
                        <a:rPr lang="en-US" sz="1100" b="0" i="0" u="none" strike="noStrike">
                          <a:solidFill>
                            <a:srgbClr val="000000"/>
                          </a:solidFill>
                          <a:effectLst/>
                          <a:latin typeface="Calibri" panose="020F0502020204030204" pitchFamily="34" charset="0"/>
                        </a:rPr>
                        <a:t>Total observed survival time in days (C)</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390095</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391852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470449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487901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477776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521505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210393"/>
                  </a:ext>
                </a:extLst>
              </a:tr>
              <a:tr h="182880">
                <a:tc>
                  <a:txBody>
                    <a:bodyPr/>
                    <a:lstStyle/>
                    <a:p>
                      <a:pPr algn="l" fontAlgn="ctr"/>
                      <a:r>
                        <a:rPr lang="en-IN" sz="1100" b="0" i="0" u="none" strike="noStrike" cap="none" dirty="0">
                          <a:solidFill>
                            <a:schemeClr val="tx1"/>
                          </a:solidFill>
                          <a:effectLst/>
                          <a:latin typeface="+mn-lt"/>
                          <a:ea typeface="+mn-ea"/>
                          <a:cs typeface="+mn-cs"/>
                          <a:sym typeface="Arial"/>
                        </a:rPr>
                        <a:t>T̅</a:t>
                      </a:r>
                      <a:r>
                        <a:rPr lang="en-US" sz="10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(Average Survival Time) = C/A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1274.82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100" b="0" i="0" u="none" strike="noStrike">
                          <a:solidFill>
                            <a:srgbClr val="000000"/>
                          </a:solidFill>
                          <a:effectLst/>
                          <a:latin typeface="Calibri" panose="020F0502020204030204" pitchFamily="34" charset="0"/>
                        </a:rPr>
                        <a:t>1332.83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1627.851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1599.675</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100" b="0" i="0" u="none" strike="noStrike">
                          <a:solidFill>
                            <a:srgbClr val="000000"/>
                          </a:solidFill>
                          <a:effectLst/>
                          <a:latin typeface="Calibri" panose="020F0502020204030204" pitchFamily="34" charset="0"/>
                        </a:rPr>
                        <a:t>1625.088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1804.516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4014769349"/>
                  </a:ext>
                </a:extLst>
              </a:tr>
              <a:tr h="190500">
                <a:tc>
                  <a:txBody>
                    <a:bodyPr/>
                    <a:lstStyle/>
                    <a:p>
                      <a:pPr algn="l" fontAlgn="ctr"/>
                      <a:r>
                        <a:rPr lang="en-IN" sz="1100" b="0" i="0" u="none" strike="noStrike" cap="none" dirty="0">
                          <a:solidFill>
                            <a:schemeClr val="tx1"/>
                          </a:solidFill>
                          <a:effectLst/>
                          <a:latin typeface="+mn-lt"/>
                          <a:ea typeface="+mn-ea"/>
                          <a:cs typeface="+mn-cs"/>
                          <a:sym typeface="Arial"/>
                        </a:rPr>
                        <a:t>h̅ </a:t>
                      </a:r>
                      <a:r>
                        <a:rPr lang="en-US" sz="1100" b="0" i="0" u="none" strike="noStrike" dirty="0">
                          <a:solidFill>
                            <a:srgbClr val="000000"/>
                          </a:solidFill>
                          <a:effectLst/>
                          <a:latin typeface="Calibri" panose="020F0502020204030204" pitchFamily="34" charset="0"/>
                        </a:rPr>
                        <a:t>(Average Hazard Rate) = B/C</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0.000441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0.000411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0.00024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IN" sz="1100" b="0" i="0" u="none" strike="noStrike">
                          <a:solidFill>
                            <a:srgbClr val="000000"/>
                          </a:solidFill>
                          <a:effectLst/>
                          <a:latin typeface="Calibri" panose="020F0502020204030204" pitchFamily="34" charset="0"/>
                        </a:rPr>
                        <a:t>0.000336</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IN" sz="1100" b="0" i="0" u="none" strike="noStrike">
                          <a:solidFill>
                            <a:srgbClr val="000000"/>
                          </a:solidFill>
                          <a:effectLst/>
                          <a:latin typeface="Calibri" panose="020F0502020204030204" pitchFamily="34" charset="0"/>
                        </a:rPr>
                        <a:t>0.000312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0.000224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0193800"/>
                  </a:ext>
                </a:extLst>
              </a:tr>
            </a:tbl>
          </a:graphicData>
        </a:graphic>
      </p:graphicFrame>
    </p:spTree>
    <p:extLst>
      <p:ext uri="{BB962C8B-B14F-4D97-AF65-F5344CB8AC3E}">
        <p14:creationId xmlns:p14="http://schemas.microsoft.com/office/powerpoint/2010/main" val="259432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9" name="Straight Connector 28">
            <a:extLst>
              <a:ext uri="{FF2B5EF4-FFF2-40B4-BE49-F238E27FC236}">
                <a16:creationId xmlns:a16="http://schemas.microsoft.com/office/drawing/2014/main" id="{920E73D0-C619-4628-BDD1-D31DB68C5F1E}"/>
              </a:ext>
            </a:extLst>
          </p:cNvPr>
          <p:cNvCxnSpPr/>
          <p:nvPr/>
        </p:nvCxnSpPr>
        <p:spPr>
          <a:xfrm>
            <a:off x="145312" y="4975466"/>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D0C76FDD-0D28-49E1-80DF-538CE2D19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00" y="696899"/>
            <a:ext cx="6744587" cy="26150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742FA1DE-49D1-462A-99B6-28D7AC2E13C2}"/>
              </a:ext>
            </a:extLst>
          </p:cNvPr>
          <p:cNvGraphicFramePr>
            <a:graphicFrameLocks noGrp="1"/>
          </p:cNvGraphicFramePr>
          <p:nvPr/>
        </p:nvGraphicFramePr>
        <p:xfrm>
          <a:off x="574159" y="3767024"/>
          <a:ext cx="2828260" cy="1120140"/>
        </p:xfrm>
        <a:graphic>
          <a:graphicData uri="http://schemas.openxmlformats.org/drawingml/2006/table">
            <a:tbl>
              <a:tblPr/>
              <a:tblGrid>
                <a:gridCol w="927789">
                  <a:extLst>
                    <a:ext uri="{9D8B030D-6E8A-4147-A177-3AD203B41FA5}">
                      <a16:colId xmlns:a16="http://schemas.microsoft.com/office/drawing/2014/main" val="1590866156"/>
                    </a:ext>
                  </a:extLst>
                </a:gridCol>
                <a:gridCol w="733253">
                  <a:extLst>
                    <a:ext uri="{9D8B030D-6E8A-4147-A177-3AD203B41FA5}">
                      <a16:colId xmlns:a16="http://schemas.microsoft.com/office/drawing/2014/main" val="1321192425"/>
                    </a:ext>
                  </a:extLst>
                </a:gridCol>
                <a:gridCol w="1167218">
                  <a:extLst>
                    <a:ext uri="{9D8B030D-6E8A-4147-A177-3AD203B41FA5}">
                      <a16:colId xmlns:a16="http://schemas.microsoft.com/office/drawing/2014/main" val="2422066583"/>
                    </a:ext>
                  </a:extLst>
                </a:gridCol>
              </a:tblGrid>
              <a:tr h="186690">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07627094"/>
                  </a:ext>
                </a:extLst>
              </a:tr>
              <a:tr h="186690">
                <a:tc>
                  <a:txBody>
                    <a:bodyPr/>
                    <a:lstStyle/>
                    <a:p>
                      <a:pPr algn="ctr" fontAlgn="b"/>
                      <a:r>
                        <a:rPr lang="en-IN" sz="1100" b="0" i="0" u="none" strike="noStrike">
                          <a:solidFill>
                            <a:srgbClr val="000000"/>
                          </a:solidFill>
                          <a:effectLst/>
                          <a:latin typeface="Calibri" panose="020F0502020204030204" pitchFamily="34" charset="0"/>
                        </a:rPr>
                        <a:t>0.299226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0.584368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Obs &amp; Lev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98876327"/>
                  </a:ext>
                </a:extLst>
              </a:tr>
              <a:tr h="186690">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87886769"/>
                  </a:ext>
                </a:extLst>
              </a:tr>
              <a:tr h="186690">
                <a:tc>
                  <a:txBody>
                    <a:bodyPr/>
                    <a:lstStyle/>
                    <a:p>
                      <a:pPr algn="ctr" fontAlgn="b"/>
                      <a:r>
                        <a:rPr lang="en-IN" sz="1100" b="0" i="0" u="none" strike="noStrike" dirty="0">
                          <a:solidFill>
                            <a:srgbClr val="000000"/>
                          </a:solidFill>
                          <a:effectLst/>
                          <a:latin typeface="Calibri" panose="020F0502020204030204" pitchFamily="34" charset="0"/>
                        </a:rPr>
                        <a:t>10.252675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0.001365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Obs &amp; Lev+5FU</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04970674"/>
                  </a:ext>
                </a:extLst>
              </a:tr>
              <a:tr h="186690">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1353924"/>
                  </a:ext>
                </a:extLst>
              </a:tr>
              <a:tr h="186690">
                <a:tc>
                  <a:txBody>
                    <a:bodyPr/>
                    <a:lstStyle/>
                    <a:p>
                      <a:pPr algn="ctr" fontAlgn="b"/>
                      <a:r>
                        <a:rPr lang="en-IN" sz="1100" b="0" i="0" u="none" strike="noStrike">
                          <a:solidFill>
                            <a:srgbClr val="000000"/>
                          </a:solidFill>
                          <a:effectLst/>
                          <a:latin typeface="Calibri" panose="020F0502020204030204" pitchFamily="34" charset="0"/>
                        </a:rPr>
                        <a:t>6.596655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0.010217</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Lev &amp; Lev+5FU</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33626542"/>
                  </a:ext>
                </a:extLst>
              </a:tr>
            </a:tbl>
          </a:graphicData>
        </a:graphic>
      </p:graphicFrame>
      <p:graphicFrame>
        <p:nvGraphicFramePr>
          <p:cNvPr id="3" name="Table 2">
            <a:extLst>
              <a:ext uri="{FF2B5EF4-FFF2-40B4-BE49-F238E27FC236}">
                <a16:creationId xmlns:a16="http://schemas.microsoft.com/office/drawing/2014/main" id="{EFFC9F22-6975-4F27-A6B8-73728B9D2C04}"/>
              </a:ext>
            </a:extLst>
          </p:cNvPr>
          <p:cNvGraphicFramePr>
            <a:graphicFrameLocks noGrp="1"/>
          </p:cNvGraphicFramePr>
          <p:nvPr/>
        </p:nvGraphicFramePr>
        <p:xfrm>
          <a:off x="3974362" y="3767024"/>
          <a:ext cx="2915535" cy="1134873"/>
        </p:xfrm>
        <a:graphic>
          <a:graphicData uri="http://schemas.openxmlformats.org/drawingml/2006/table">
            <a:tbl>
              <a:tblPr/>
              <a:tblGrid>
                <a:gridCol w="956419">
                  <a:extLst>
                    <a:ext uri="{9D8B030D-6E8A-4147-A177-3AD203B41FA5}">
                      <a16:colId xmlns:a16="http://schemas.microsoft.com/office/drawing/2014/main" val="3476797260"/>
                    </a:ext>
                  </a:extLst>
                </a:gridCol>
                <a:gridCol w="755879">
                  <a:extLst>
                    <a:ext uri="{9D8B030D-6E8A-4147-A177-3AD203B41FA5}">
                      <a16:colId xmlns:a16="http://schemas.microsoft.com/office/drawing/2014/main" val="3618383895"/>
                    </a:ext>
                  </a:extLst>
                </a:gridCol>
                <a:gridCol w="1203237">
                  <a:extLst>
                    <a:ext uri="{9D8B030D-6E8A-4147-A177-3AD203B41FA5}">
                      <a16:colId xmlns:a16="http://schemas.microsoft.com/office/drawing/2014/main" val="1525636698"/>
                    </a:ext>
                  </a:extLst>
                </a:gridCol>
              </a:tblGrid>
              <a:tr h="18480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47035307"/>
                  </a:ext>
                </a:extLst>
              </a:tr>
              <a:tr h="203316">
                <a:tc>
                  <a:txBody>
                    <a:bodyPr/>
                    <a:lstStyle/>
                    <a:p>
                      <a:pPr algn="ctr" fontAlgn="b"/>
                      <a:r>
                        <a:rPr lang="en-IN" sz="1100" b="0" i="0" u="none" strike="noStrike" dirty="0">
                          <a:solidFill>
                            <a:srgbClr val="000000"/>
                          </a:solidFill>
                          <a:effectLst/>
                          <a:latin typeface="Calibri" panose="020F0502020204030204" pitchFamily="34" charset="0"/>
                        </a:rPr>
                        <a:t>0.1365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0.711786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Obs &amp; Lev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70223272"/>
                  </a:ext>
                </a:extLst>
              </a:tr>
              <a:tr h="18480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56071944"/>
                  </a:ext>
                </a:extLst>
              </a:tr>
              <a:tr h="188574">
                <a:tc>
                  <a:txBody>
                    <a:bodyPr/>
                    <a:lstStyle/>
                    <a:p>
                      <a:pPr algn="ctr" fontAlgn="b"/>
                      <a:r>
                        <a:rPr lang="en-IN" sz="1100" b="0" i="0" u="none" strike="noStrike">
                          <a:solidFill>
                            <a:srgbClr val="000000"/>
                          </a:solidFill>
                          <a:effectLst/>
                          <a:latin typeface="Calibri" panose="020F0502020204030204" pitchFamily="34" charset="0"/>
                        </a:rPr>
                        <a:t>19.122169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0.000012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Obs &amp; Lev+5FU</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70199653"/>
                  </a:ext>
                </a:extLst>
              </a:tr>
              <a:tr h="18480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Treatment Type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1549158"/>
                  </a:ext>
                </a:extLst>
              </a:tr>
              <a:tr h="188574">
                <a:tc>
                  <a:txBody>
                    <a:bodyPr/>
                    <a:lstStyle/>
                    <a:p>
                      <a:pPr algn="ctr" fontAlgn="b"/>
                      <a:r>
                        <a:rPr lang="en-IN" sz="1100" b="0" i="0" u="none" strike="noStrike">
                          <a:solidFill>
                            <a:srgbClr val="000000"/>
                          </a:solidFill>
                          <a:effectLst/>
                          <a:latin typeface="Calibri" panose="020F0502020204030204" pitchFamily="34" charset="0"/>
                        </a:rPr>
                        <a:t>15.770674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0.000072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Lev &amp; Lev+5FU</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50481303"/>
                  </a:ext>
                </a:extLst>
              </a:tr>
            </a:tbl>
          </a:graphicData>
        </a:graphic>
      </p:graphicFrame>
      <p:sp>
        <p:nvSpPr>
          <p:cNvPr id="4" name="TextBox 3">
            <a:extLst>
              <a:ext uri="{FF2B5EF4-FFF2-40B4-BE49-F238E27FC236}">
                <a16:creationId xmlns:a16="http://schemas.microsoft.com/office/drawing/2014/main" id="{7E304AEB-5E8E-4C15-8FFE-6A8BA0320047}"/>
              </a:ext>
            </a:extLst>
          </p:cNvPr>
          <p:cNvSpPr txBox="1"/>
          <p:nvPr/>
        </p:nvSpPr>
        <p:spPr>
          <a:xfrm>
            <a:off x="7388076" y="4173200"/>
            <a:ext cx="17559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6572A9"/>
                </a:solidFill>
                <a:effectLst/>
                <a:uLnTx/>
                <a:uFillTx/>
                <a:latin typeface="Arial"/>
                <a:cs typeface="Arial"/>
                <a:sym typeface="Arial"/>
              </a:rPr>
              <a:t>Log-rank test</a:t>
            </a:r>
          </a:p>
        </p:txBody>
      </p:sp>
      <p:cxnSp>
        <p:nvCxnSpPr>
          <p:cNvPr id="13" name="Straight Connector 12">
            <a:extLst>
              <a:ext uri="{FF2B5EF4-FFF2-40B4-BE49-F238E27FC236}">
                <a16:creationId xmlns:a16="http://schemas.microsoft.com/office/drawing/2014/main" id="{C76E4202-7028-49E0-940E-8F25C7AF6F5F}"/>
              </a:ext>
            </a:extLst>
          </p:cNvPr>
          <p:cNvCxnSpPr/>
          <p:nvPr/>
        </p:nvCxnSpPr>
        <p:spPr>
          <a:xfrm>
            <a:off x="145312" y="3621715"/>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1F1B651-2DA4-4E24-92D8-B8DA0CEA02D0}"/>
              </a:ext>
            </a:extLst>
          </p:cNvPr>
          <p:cNvSpPr/>
          <p:nvPr/>
        </p:nvSpPr>
        <p:spPr>
          <a:xfrm>
            <a:off x="7003310" y="685807"/>
            <a:ext cx="2007890" cy="2626124"/>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FBE3CD94-791B-446F-A06F-9ED64DF82F9D}"/>
              </a:ext>
            </a:extLst>
          </p:cNvPr>
          <p:cNvSpPr txBox="1"/>
          <p:nvPr/>
        </p:nvSpPr>
        <p:spPr>
          <a:xfrm>
            <a:off x="7064658" y="767762"/>
            <a:ext cx="1946542" cy="246221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Kaplan-Meier survival plot for both the events w.r.t treatment process.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These plots indicate that group with Lev+5FU has better survival prognosis than other groups.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The p-value suggests that we can reject the Null hypothesis for plots between Obs &amp; Lev+5FU and Lev &amp; Lev+5FU.</a:t>
            </a:r>
          </a:p>
        </p:txBody>
      </p:sp>
    </p:spTree>
    <p:extLst>
      <p:ext uri="{BB962C8B-B14F-4D97-AF65-F5344CB8AC3E}">
        <p14:creationId xmlns:p14="http://schemas.microsoft.com/office/powerpoint/2010/main" val="266576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146" name="Picture 2">
            <a:extLst>
              <a:ext uri="{FF2B5EF4-FFF2-40B4-BE49-F238E27FC236}">
                <a16:creationId xmlns:a16="http://schemas.microsoft.com/office/drawing/2014/main" id="{584BC05A-FAC4-47BB-85C4-478AD1FF0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7" y="848062"/>
            <a:ext cx="7155180" cy="330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80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87B7-88E3-4B18-A839-A95244132412}"/>
              </a:ext>
            </a:extLst>
          </p:cNvPr>
          <p:cNvSpPr>
            <a:spLocks noGrp="1"/>
          </p:cNvSpPr>
          <p:nvPr>
            <p:ph type="ctrTitle"/>
          </p:nvPr>
        </p:nvSpPr>
        <p:spPr/>
        <p:txBody>
          <a:bodyPr/>
          <a:lstStyle/>
          <a:p>
            <a:r>
              <a:rPr lang="en-IN" dirty="0"/>
              <a:t>LOG RANK TEST</a:t>
            </a:r>
          </a:p>
        </p:txBody>
      </p:sp>
      <p:graphicFrame>
        <p:nvGraphicFramePr>
          <p:cNvPr id="7" name="Table 6">
            <a:extLst>
              <a:ext uri="{FF2B5EF4-FFF2-40B4-BE49-F238E27FC236}">
                <a16:creationId xmlns:a16="http://schemas.microsoft.com/office/drawing/2014/main" id="{C1A22CB8-3783-4E5D-9DFB-9934129BA12A}"/>
              </a:ext>
            </a:extLst>
          </p:cNvPr>
          <p:cNvGraphicFramePr>
            <a:graphicFrameLocks noGrp="1"/>
          </p:cNvGraphicFramePr>
          <p:nvPr/>
        </p:nvGraphicFramePr>
        <p:xfrm>
          <a:off x="295324" y="710074"/>
          <a:ext cx="3331536" cy="1920240"/>
        </p:xfrm>
        <a:graphic>
          <a:graphicData uri="http://schemas.openxmlformats.org/drawingml/2006/table">
            <a:tbl>
              <a:tblPr/>
              <a:tblGrid>
                <a:gridCol w="745687">
                  <a:extLst>
                    <a:ext uri="{9D8B030D-6E8A-4147-A177-3AD203B41FA5}">
                      <a16:colId xmlns:a16="http://schemas.microsoft.com/office/drawing/2014/main" val="1802672373"/>
                    </a:ext>
                  </a:extLst>
                </a:gridCol>
                <a:gridCol w="589333">
                  <a:extLst>
                    <a:ext uri="{9D8B030D-6E8A-4147-A177-3AD203B41FA5}">
                      <a16:colId xmlns:a16="http://schemas.microsoft.com/office/drawing/2014/main" val="3057056427"/>
                    </a:ext>
                  </a:extLst>
                </a:gridCol>
                <a:gridCol w="1996516">
                  <a:extLst>
                    <a:ext uri="{9D8B030D-6E8A-4147-A177-3AD203B41FA5}">
                      <a16:colId xmlns:a16="http://schemas.microsoft.com/office/drawing/2014/main" val="2265063699"/>
                    </a:ext>
                  </a:extLst>
                </a:gridCol>
              </a:tblGrid>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42544536"/>
                  </a:ext>
                </a:extLst>
              </a:tr>
              <a:tr h="142939">
                <a:tc>
                  <a:txBody>
                    <a:bodyPr/>
                    <a:lstStyle/>
                    <a:p>
                      <a:pPr algn="ctr" fontAlgn="b"/>
                      <a:r>
                        <a:rPr lang="en-IN" sz="1000" b="0" i="0" u="none" strike="noStrike">
                          <a:solidFill>
                            <a:srgbClr val="000000"/>
                          </a:solidFill>
                          <a:effectLst/>
                          <a:latin typeface="Calibri" panose="020F0502020204030204" pitchFamily="34" charset="0"/>
                        </a:rPr>
                        <a:t>2.409521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0.120599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Submucosa &amp; Muscle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89325459"/>
                  </a:ext>
                </a:extLst>
              </a:tr>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51630498"/>
                  </a:ext>
                </a:extLst>
              </a:tr>
              <a:tr h="142939">
                <a:tc>
                  <a:txBody>
                    <a:bodyPr/>
                    <a:lstStyle/>
                    <a:p>
                      <a:pPr algn="ctr" fontAlgn="b"/>
                      <a:r>
                        <a:rPr lang="en-IN" sz="1000" b="0" i="0" u="none" strike="noStrike">
                          <a:solidFill>
                            <a:srgbClr val="000000"/>
                          </a:solidFill>
                          <a:effectLst/>
                          <a:latin typeface="Calibri" panose="020F0502020204030204" pitchFamily="34" charset="0"/>
                        </a:rPr>
                        <a:t>7.308426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0.006863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Submucosa &amp; Serosa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75522383"/>
                  </a:ext>
                </a:extLst>
              </a:tr>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93471694"/>
                  </a:ext>
                </a:extLst>
              </a:tr>
              <a:tr h="142939">
                <a:tc>
                  <a:txBody>
                    <a:bodyPr/>
                    <a:lstStyle/>
                    <a:p>
                      <a:pPr algn="ctr" fontAlgn="b"/>
                      <a:r>
                        <a:rPr lang="en-IN" sz="1000" b="0" i="0" u="none" strike="noStrike">
                          <a:solidFill>
                            <a:srgbClr val="000000"/>
                          </a:solidFill>
                          <a:effectLst/>
                          <a:latin typeface="Calibri" panose="020F0502020204030204" pitchFamily="34" charset="0"/>
                        </a:rPr>
                        <a:t>11.651118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0.000642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Submucosa &amp;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07545324"/>
                  </a:ext>
                </a:extLst>
              </a:tr>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58291645"/>
                  </a:ext>
                </a:extLst>
              </a:tr>
              <a:tr h="142939">
                <a:tc>
                  <a:txBody>
                    <a:bodyPr/>
                    <a:lstStyle/>
                    <a:p>
                      <a:pPr algn="ctr" fontAlgn="b"/>
                      <a:r>
                        <a:rPr lang="en-IN" sz="1000" b="0" i="0" u="none" strike="noStrike">
                          <a:solidFill>
                            <a:srgbClr val="000000"/>
                          </a:solidFill>
                          <a:effectLst/>
                          <a:latin typeface="Calibri" panose="020F0502020204030204" pitchFamily="34" charset="0"/>
                        </a:rPr>
                        <a:t>10.682074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0.001082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Muscle and Serosa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54221131"/>
                  </a:ext>
                </a:extLst>
              </a:tr>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76637548"/>
                  </a:ext>
                </a:extLst>
              </a:tr>
              <a:tr h="142939">
                <a:tc>
                  <a:txBody>
                    <a:bodyPr/>
                    <a:lstStyle/>
                    <a:p>
                      <a:pPr algn="ctr" fontAlgn="b"/>
                      <a:r>
                        <a:rPr lang="en-IN" sz="1000" b="0" i="0" u="none" strike="noStrike">
                          <a:solidFill>
                            <a:srgbClr val="000000"/>
                          </a:solidFill>
                          <a:effectLst/>
                          <a:latin typeface="Calibri" panose="020F0502020204030204" pitchFamily="34" charset="0"/>
                        </a:rPr>
                        <a:t>16.859804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0.00004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Muscle and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229714"/>
                  </a:ext>
                </a:extLst>
              </a:tr>
              <a:tr h="137221">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808144991"/>
                  </a:ext>
                </a:extLst>
              </a:tr>
              <a:tr h="142939">
                <a:tc>
                  <a:txBody>
                    <a:bodyPr/>
                    <a:lstStyle/>
                    <a:p>
                      <a:pPr algn="ctr" fontAlgn="b"/>
                      <a:r>
                        <a:rPr lang="en-IN" sz="1000" b="0" i="0" u="none" strike="noStrike">
                          <a:solidFill>
                            <a:srgbClr val="000000"/>
                          </a:solidFill>
                          <a:effectLst/>
                          <a:latin typeface="Calibri" panose="020F0502020204030204" pitchFamily="34" charset="0"/>
                        </a:rPr>
                        <a:t>4.971242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0.025772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Serosa and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9799844"/>
                  </a:ext>
                </a:extLst>
              </a:tr>
            </a:tbl>
          </a:graphicData>
        </a:graphic>
      </p:graphicFrame>
      <p:graphicFrame>
        <p:nvGraphicFramePr>
          <p:cNvPr id="9" name="Table 8">
            <a:extLst>
              <a:ext uri="{FF2B5EF4-FFF2-40B4-BE49-F238E27FC236}">
                <a16:creationId xmlns:a16="http://schemas.microsoft.com/office/drawing/2014/main" id="{65741DE2-4407-4F80-8B19-9F991C0DF4D6}"/>
              </a:ext>
            </a:extLst>
          </p:cNvPr>
          <p:cNvGraphicFramePr>
            <a:graphicFrameLocks noGrp="1"/>
          </p:cNvGraphicFramePr>
          <p:nvPr/>
        </p:nvGraphicFramePr>
        <p:xfrm>
          <a:off x="3956045" y="710070"/>
          <a:ext cx="3331535" cy="1939836"/>
        </p:xfrm>
        <a:graphic>
          <a:graphicData uri="http://schemas.openxmlformats.org/drawingml/2006/table">
            <a:tbl>
              <a:tblPr/>
              <a:tblGrid>
                <a:gridCol w="745686">
                  <a:extLst>
                    <a:ext uri="{9D8B030D-6E8A-4147-A177-3AD203B41FA5}">
                      <a16:colId xmlns:a16="http://schemas.microsoft.com/office/drawing/2014/main" val="339054477"/>
                    </a:ext>
                  </a:extLst>
                </a:gridCol>
                <a:gridCol w="589333">
                  <a:extLst>
                    <a:ext uri="{9D8B030D-6E8A-4147-A177-3AD203B41FA5}">
                      <a16:colId xmlns:a16="http://schemas.microsoft.com/office/drawing/2014/main" val="1212048808"/>
                    </a:ext>
                  </a:extLst>
                </a:gridCol>
                <a:gridCol w="1996516">
                  <a:extLst>
                    <a:ext uri="{9D8B030D-6E8A-4147-A177-3AD203B41FA5}">
                      <a16:colId xmlns:a16="http://schemas.microsoft.com/office/drawing/2014/main" val="2591554145"/>
                    </a:ext>
                  </a:extLst>
                </a:gridCol>
              </a:tblGrid>
              <a:tr h="156754">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73423258"/>
                  </a:ext>
                </a:extLst>
              </a:tr>
              <a:tr h="163286">
                <a:tc>
                  <a:txBody>
                    <a:bodyPr/>
                    <a:lstStyle/>
                    <a:p>
                      <a:pPr algn="ctr" fontAlgn="b"/>
                      <a:r>
                        <a:rPr lang="en-IN" sz="1000" b="0" i="0" u="none" strike="noStrike">
                          <a:solidFill>
                            <a:srgbClr val="000000"/>
                          </a:solidFill>
                          <a:effectLst/>
                          <a:latin typeface="Calibri" panose="020F0502020204030204" pitchFamily="34" charset="0"/>
                        </a:rPr>
                        <a:t>0.998545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0.317663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Submucosa &amp; Muscle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72460897"/>
                  </a:ext>
                </a:extLst>
              </a:tr>
              <a:tr h="156754">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1167611"/>
                  </a:ext>
                </a:extLst>
              </a:tr>
              <a:tr h="163286">
                <a:tc>
                  <a:txBody>
                    <a:bodyPr/>
                    <a:lstStyle/>
                    <a:p>
                      <a:pPr algn="ctr" fontAlgn="b"/>
                      <a:r>
                        <a:rPr lang="en-IN" sz="1000" b="0" i="0" u="none" strike="noStrike">
                          <a:solidFill>
                            <a:srgbClr val="000000"/>
                          </a:solidFill>
                          <a:effectLst/>
                          <a:latin typeface="Calibri" panose="020F0502020204030204" pitchFamily="34" charset="0"/>
                        </a:rPr>
                        <a:t>5.975471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0.014506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Submucosa &amp; Serosa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63286132"/>
                  </a:ext>
                </a:extLst>
              </a:tr>
              <a:tr h="156754">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84845253"/>
                  </a:ext>
                </a:extLst>
              </a:tr>
              <a:tr h="163286">
                <a:tc>
                  <a:txBody>
                    <a:bodyPr/>
                    <a:lstStyle/>
                    <a:p>
                      <a:pPr algn="ctr" fontAlgn="b"/>
                      <a:r>
                        <a:rPr lang="en-IN" sz="1000" b="0" i="0" u="none" strike="noStrike">
                          <a:solidFill>
                            <a:srgbClr val="000000"/>
                          </a:solidFill>
                          <a:effectLst/>
                          <a:latin typeface="Calibri" panose="020F0502020204030204" pitchFamily="34" charset="0"/>
                        </a:rPr>
                        <a:t>10.203182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0.001402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Submucosa &amp;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92831763"/>
                  </a:ext>
                </a:extLst>
              </a:tr>
              <a:tr h="156754">
                <a:tc>
                  <a:txBody>
                    <a:bodyPr/>
                    <a:lstStyle/>
                    <a:p>
                      <a:pPr algn="ctr" fontAlgn="b"/>
                      <a:r>
                        <a:rPr lang="en-IN" sz="1000" b="1" i="0" u="none" strike="noStrike" dirty="0" err="1">
                          <a:solidFill>
                            <a:srgbClr val="000000"/>
                          </a:solidFill>
                          <a:effectLst/>
                          <a:latin typeface="Calibri" panose="020F0502020204030204" pitchFamily="34" charset="0"/>
                        </a:rPr>
                        <a:t>test_statistic</a:t>
                      </a:r>
                      <a:endParaRPr lang="en-IN" sz="10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24071134"/>
                  </a:ext>
                </a:extLst>
              </a:tr>
              <a:tr h="163286">
                <a:tc>
                  <a:txBody>
                    <a:bodyPr/>
                    <a:lstStyle/>
                    <a:p>
                      <a:pPr algn="ctr" fontAlgn="b"/>
                      <a:r>
                        <a:rPr lang="en-IN" sz="1000" b="0" i="0" u="none" strike="noStrike">
                          <a:solidFill>
                            <a:srgbClr val="000000"/>
                          </a:solidFill>
                          <a:effectLst/>
                          <a:latin typeface="Calibri" panose="020F0502020204030204" pitchFamily="34" charset="0"/>
                        </a:rPr>
                        <a:t>12.662975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0.000373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Muscle and Serosa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42367680"/>
                  </a:ext>
                </a:extLst>
              </a:tr>
              <a:tr h="156754">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62706826"/>
                  </a:ext>
                </a:extLst>
              </a:tr>
              <a:tr h="163286">
                <a:tc>
                  <a:txBody>
                    <a:bodyPr/>
                    <a:lstStyle/>
                    <a:p>
                      <a:pPr algn="ctr" fontAlgn="b"/>
                      <a:r>
                        <a:rPr lang="en-IN" sz="1000" b="0" i="0" u="none" strike="noStrike">
                          <a:solidFill>
                            <a:srgbClr val="000000"/>
                          </a:solidFill>
                          <a:effectLst/>
                          <a:latin typeface="Calibri" panose="020F0502020204030204" pitchFamily="34" charset="0"/>
                        </a:rPr>
                        <a:t>18.10915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0.000021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Muscle and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99507270"/>
                  </a:ext>
                </a:extLst>
              </a:tr>
              <a:tr h="156754">
                <a:tc>
                  <a:txBody>
                    <a:bodyPr/>
                    <a:lstStyle/>
                    <a:p>
                      <a:pPr algn="ctr" fontAlgn="b"/>
                      <a:r>
                        <a:rPr lang="en-IN" sz="10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1" i="0" u="none" strike="noStrike" dirty="0">
                          <a:solidFill>
                            <a:srgbClr val="000000"/>
                          </a:solidFill>
                          <a:effectLst/>
                          <a:latin typeface="Calibri" panose="020F0502020204030204" pitchFamily="34" charset="0"/>
                        </a:rPr>
                        <a:t>Tumor Spread</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16664838"/>
                  </a:ext>
                </a:extLst>
              </a:tr>
              <a:tr h="163286">
                <a:tc>
                  <a:txBody>
                    <a:bodyPr/>
                    <a:lstStyle/>
                    <a:p>
                      <a:pPr algn="ctr" fontAlgn="b"/>
                      <a:r>
                        <a:rPr lang="en-IN" sz="1000" b="0" i="0" u="none" strike="noStrike">
                          <a:solidFill>
                            <a:srgbClr val="000000"/>
                          </a:solidFill>
                          <a:effectLst/>
                          <a:latin typeface="Calibri" panose="020F0502020204030204" pitchFamily="34" charset="0"/>
                        </a:rPr>
                        <a:t>5.93923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a:solidFill>
                            <a:srgbClr val="000000"/>
                          </a:solidFill>
                          <a:effectLst/>
                          <a:latin typeface="Calibri" panose="020F0502020204030204" pitchFamily="34" charset="0"/>
                        </a:rPr>
                        <a:t>0.014807</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000" b="0" i="0" u="none" strike="noStrike" dirty="0">
                          <a:solidFill>
                            <a:srgbClr val="000000"/>
                          </a:solidFill>
                          <a:effectLst/>
                          <a:latin typeface="Calibri" panose="020F0502020204030204" pitchFamily="34" charset="0"/>
                        </a:rPr>
                        <a:t>Serosa and Contiguous Structures</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86892328"/>
                  </a:ext>
                </a:extLst>
              </a:tr>
            </a:tbl>
          </a:graphicData>
        </a:graphic>
      </p:graphicFrame>
      <p:sp>
        <p:nvSpPr>
          <p:cNvPr id="11" name="Rectangle 10">
            <a:extLst>
              <a:ext uri="{FF2B5EF4-FFF2-40B4-BE49-F238E27FC236}">
                <a16:creationId xmlns:a16="http://schemas.microsoft.com/office/drawing/2014/main" id="{DF28AD0E-0103-4FBD-BF8C-1FD7C4AC0870}"/>
              </a:ext>
            </a:extLst>
          </p:cNvPr>
          <p:cNvSpPr/>
          <p:nvPr/>
        </p:nvSpPr>
        <p:spPr>
          <a:xfrm>
            <a:off x="295325" y="3115920"/>
            <a:ext cx="3331535" cy="378652"/>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a:ea typeface="+mn-ea"/>
                <a:cs typeface="+mn-cs"/>
                <a:sym typeface="Arial"/>
              </a:rPr>
              <a:t>Colon Cancer Recurrence - Extent of Tumor</a:t>
            </a:r>
          </a:p>
        </p:txBody>
      </p:sp>
      <p:sp>
        <p:nvSpPr>
          <p:cNvPr id="13" name="Rectangle 12">
            <a:extLst>
              <a:ext uri="{FF2B5EF4-FFF2-40B4-BE49-F238E27FC236}">
                <a16:creationId xmlns:a16="http://schemas.microsoft.com/office/drawing/2014/main" id="{4FF1EA61-23A6-40AE-BD5A-8B991A21D6A4}"/>
              </a:ext>
            </a:extLst>
          </p:cNvPr>
          <p:cNvSpPr/>
          <p:nvPr/>
        </p:nvSpPr>
        <p:spPr>
          <a:xfrm>
            <a:off x="3956045" y="3115920"/>
            <a:ext cx="3331535" cy="378652"/>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FFFF"/>
                </a:solidFill>
                <a:effectLst/>
                <a:uLnTx/>
                <a:uFillTx/>
                <a:latin typeface="Arial"/>
                <a:ea typeface="+mn-ea"/>
                <a:cs typeface="+mn-cs"/>
                <a:sym typeface="Arial"/>
              </a:rPr>
              <a:t>Colon Cancer Deaths - Extent of Tumor</a:t>
            </a:r>
          </a:p>
        </p:txBody>
      </p:sp>
      <p:cxnSp>
        <p:nvCxnSpPr>
          <p:cNvPr id="8" name="Straight Connector 7">
            <a:extLst>
              <a:ext uri="{FF2B5EF4-FFF2-40B4-BE49-F238E27FC236}">
                <a16:creationId xmlns:a16="http://schemas.microsoft.com/office/drawing/2014/main" id="{8C79A936-0070-4946-8A84-E1B107BF889B}"/>
              </a:ext>
            </a:extLst>
          </p:cNvPr>
          <p:cNvCxnSpPr/>
          <p:nvPr/>
        </p:nvCxnSpPr>
        <p:spPr>
          <a:xfrm>
            <a:off x="53788" y="2919299"/>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D3A3659-A54D-42F6-A399-761044E8185C}"/>
              </a:ext>
            </a:extLst>
          </p:cNvPr>
          <p:cNvSpPr txBox="1"/>
          <p:nvPr/>
        </p:nvSpPr>
        <p:spPr>
          <a:xfrm>
            <a:off x="7444199" y="1516305"/>
            <a:ext cx="13163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6572A9"/>
                </a:solidFill>
                <a:effectLst/>
                <a:uLnTx/>
                <a:uFillTx/>
                <a:latin typeface="Arial"/>
                <a:cs typeface="Arial"/>
                <a:sym typeface="Arial"/>
              </a:rPr>
              <a:t>Log-rank test</a:t>
            </a:r>
          </a:p>
        </p:txBody>
      </p:sp>
      <p:cxnSp>
        <p:nvCxnSpPr>
          <p:cNvPr id="12" name="Straight Connector 11">
            <a:extLst>
              <a:ext uri="{FF2B5EF4-FFF2-40B4-BE49-F238E27FC236}">
                <a16:creationId xmlns:a16="http://schemas.microsoft.com/office/drawing/2014/main" id="{81FC21F2-EF8B-4612-9E5E-A5E912A69C9B}"/>
              </a:ext>
            </a:extLst>
          </p:cNvPr>
          <p:cNvCxnSpPr/>
          <p:nvPr/>
        </p:nvCxnSpPr>
        <p:spPr>
          <a:xfrm>
            <a:off x="0" y="447729"/>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3B1625D-F526-49AE-973D-AD47F5EC4834}"/>
              </a:ext>
            </a:extLst>
          </p:cNvPr>
          <p:cNvSpPr/>
          <p:nvPr/>
        </p:nvSpPr>
        <p:spPr>
          <a:xfrm>
            <a:off x="295325" y="3637432"/>
            <a:ext cx="6992256" cy="1333230"/>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67B6F58C-473E-4E67-8FBD-87A3B2722247}"/>
              </a:ext>
            </a:extLst>
          </p:cNvPr>
          <p:cNvSpPr txBox="1"/>
          <p:nvPr/>
        </p:nvSpPr>
        <p:spPr>
          <a:xfrm>
            <a:off x="409879" y="3666972"/>
            <a:ext cx="6944936" cy="110799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endPar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Helvetica" pitchFamily="50" charset="0"/>
                <a:cs typeface="Arial"/>
                <a:sym typeface="Arial"/>
              </a:rPr>
              <a:t>This Log-rank test compare the four groups of Tumor Spread:</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Helvetica" pitchFamily="50" charset="0"/>
                <a:cs typeface="Arial"/>
                <a:sym typeface="Arial"/>
              </a:rPr>
              <a:t>We infer the following from the Chi-Square statistics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Helvetica" pitchFamily="50" charset="0"/>
                <a:cs typeface="Arial"/>
                <a:sym typeface="Arial"/>
              </a:rPr>
              <a:t>Comparing Survival Probability except Submucosa and Muscle all the other groups are significantly different.</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p:txBody>
      </p:sp>
    </p:spTree>
    <p:extLst>
      <p:ext uri="{BB962C8B-B14F-4D97-AF65-F5344CB8AC3E}">
        <p14:creationId xmlns:p14="http://schemas.microsoft.com/office/powerpoint/2010/main" val="2723421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9" name="Straight Connector 28">
            <a:extLst>
              <a:ext uri="{FF2B5EF4-FFF2-40B4-BE49-F238E27FC236}">
                <a16:creationId xmlns:a16="http://schemas.microsoft.com/office/drawing/2014/main" id="{920E73D0-C619-4628-BDD1-D31DB68C5F1E}"/>
              </a:ext>
            </a:extLst>
          </p:cNvPr>
          <p:cNvCxnSpPr/>
          <p:nvPr/>
        </p:nvCxnSpPr>
        <p:spPr>
          <a:xfrm>
            <a:off x="145311" y="4598444"/>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0CEAE564-1C40-481D-854D-E3337AF35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0" y="535804"/>
            <a:ext cx="6290403" cy="29093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DE6E6515-B885-4020-B2F7-9B4ECC4F80FD}"/>
              </a:ext>
            </a:extLst>
          </p:cNvPr>
          <p:cNvGraphicFramePr>
            <a:graphicFrameLocks noGrp="1"/>
          </p:cNvGraphicFramePr>
          <p:nvPr/>
        </p:nvGraphicFramePr>
        <p:xfrm>
          <a:off x="488440" y="3457891"/>
          <a:ext cx="3069158" cy="1051560"/>
        </p:xfrm>
        <a:graphic>
          <a:graphicData uri="http://schemas.openxmlformats.org/drawingml/2006/table">
            <a:tbl>
              <a:tblPr/>
              <a:tblGrid>
                <a:gridCol w="893370">
                  <a:extLst>
                    <a:ext uri="{9D8B030D-6E8A-4147-A177-3AD203B41FA5}">
                      <a16:colId xmlns:a16="http://schemas.microsoft.com/office/drawing/2014/main" val="1115029911"/>
                    </a:ext>
                  </a:extLst>
                </a:gridCol>
                <a:gridCol w="878147">
                  <a:extLst>
                    <a:ext uri="{9D8B030D-6E8A-4147-A177-3AD203B41FA5}">
                      <a16:colId xmlns:a16="http://schemas.microsoft.com/office/drawing/2014/main" val="4184885877"/>
                    </a:ext>
                  </a:extLst>
                </a:gridCol>
                <a:gridCol w="1297641">
                  <a:extLst>
                    <a:ext uri="{9D8B030D-6E8A-4147-A177-3AD203B41FA5}">
                      <a16:colId xmlns:a16="http://schemas.microsoft.com/office/drawing/2014/main" val="703447015"/>
                    </a:ext>
                  </a:extLst>
                </a:gridCol>
              </a:tblGrid>
              <a:tr h="150468">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15968727"/>
                  </a:ext>
                </a:extLst>
              </a:tr>
              <a:tr h="150468">
                <a:tc>
                  <a:txBody>
                    <a:bodyPr/>
                    <a:lstStyle/>
                    <a:p>
                      <a:pPr algn="ctr" fontAlgn="b"/>
                      <a:r>
                        <a:rPr lang="en-IN" sz="1100" b="0" i="0" u="none" strike="noStrike">
                          <a:solidFill>
                            <a:srgbClr val="000000"/>
                          </a:solidFill>
                          <a:effectLst/>
                          <a:latin typeface="Calibri" panose="020F0502020204030204" pitchFamily="34" charset="0"/>
                        </a:rPr>
                        <a:t>0.049494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0.823945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Well and Moderate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75251765"/>
                  </a:ext>
                </a:extLst>
              </a:tr>
              <a:tr h="150468">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19157011"/>
                  </a:ext>
                </a:extLst>
              </a:tr>
              <a:tr h="150468">
                <a:tc>
                  <a:txBody>
                    <a:bodyPr/>
                    <a:lstStyle/>
                    <a:p>
                      <a:pPr algn="ctr" fontAlgn="b"/>
                      <a:r>
                        <a:rPr lang="en-IN" sz="1100" b="0" i="0" u="none" strike="noStrike">
                          <a:solidFill>
                            <a:srgbClr val="000000"/>
                          </a:solidFill>
                          <a:effectLst/>
                          <a:latin typeface="Calibri" panose="020F0502020204030204" pitchFamily="34" charset="0"/>
                        </a:rPr>
                        <a:t>5.722612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0.016748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Well and Poor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71558434"/>
                  </a:ext>
                </a:extLst>
              </a:tr>
              <a:tr h="150468">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361131888"/>
                  </a:ext>
                </a:extLst>
              </a:tr>
              <a:tr h="150468">
                <a:tc>
                  <a:txBody>
                    <a:bodyPr/>
                    <a:lstStyle/>
                    <a:p>
                      <a:pPr algn="ctr" fontAlgn="b"/>
                      <a:r>
                        <a:rPr lang="en-IN" sz="1100" b="0" i="0" u="none" strike="noStrike">
                          <a:solidFill>
                            <a:srgbClr val="000000"/>
                          </a:solidFill>
                          <a:effectLst/>
                          <a:latin typeface="Calibri" panose="020F0502020204030204" pitchFamily="34" charset="0"/>
                        </a:rPr>
                        <a:t>12.699754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0.000366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Moderate and Poor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17523977"/>
                  </a:ext>
                </a:extLst>
              </a:tr>
            </a:tbl>
          </a:graphicData>
        </a:graphic>
      </p:graphicFrame>
      <p:sp>
        <p:nvSpPr>
          <p:cNvPr id="3" name="TextBox 2">
            <a:extLst>
              <a:ext uri="{FF2B5EF4-FFF2-40B4-BE49-F238E27FC236}">
                <a16:creationId xmlns:a16="http://schemas.microsoft.com/office/drawing/2014/main" id="{DD4BEBA5-E9A9-48DF-84A7-9E0DA842ECAE}"/>
              </a:ext>
            </a:extLst>
          </p:cNvPr>
          <p:cNvSpPr txBox="1"/>
          <p:nvPr/>
        </p:nvSpPr>
        <p:spPr>
          <a:xfrm>
            <a:off x="7065067" y="3852869"/>
            <a:ext cx="13163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6572A9"/>
                </a:solidFill>
                <a:effectLst/>
                <a:uLnTx/>
                <a:uFillTx/>
                <a:latin typeface="Arial"/>
                <a:cs typeface="Arial"/>
                <a:sym typeface="Arial"/>
              </a:rPr>
              <a:t>Log-rank test</a:t>
            </a:r>
          </a:p>
        </p:txBody>
      </p:sp>
      <p:graphicFrame>
        <p:nvGraphicFramePr>
          <p:cNvPr id="4" name="Table 3">
            <a:extLst>
              <a:ext uri="{FF2B5EF4-FFF2-40B4-BE49-F238E27FC236}">
                <a16:creationId xmlns:a16="http://schemas.microsoft.com/office/drawing/2014/main" id="{21F1B2C5-26C8-41D1-8799-D16CC3254D33}"/>
              </a:ext>
            </a:extLst>
          </p:cNvPr>
          <p:cNvGraphicFramePr>
            <a:graphicFrameLocks noGrp="1"/>
          </p:cNvGraphicFramePr>
          <p:nvPr/>
        </p:nvGraphicFramePr>
        <p:xfrm>
          <a:off x="3751899" y="3457891"/>
          <a:ext cx="2924566" cy="1062291"/>
        </p:xfrm>
        <a:graphic>
          <a:graphicData uri="http://schemas.openxmlformats.org/drawingml/2006/table">
            <a:tbl>
              <a:tblPr/>
              <a:tblGrid>
                <a:gridCol w="851282">
                  <a:extLst>
                    <a:ext uri="{9D8B030D-6E8A-4147-A177-3AD203B41FA5}">
                      <a16:colId xmlns:a16="http://schemas.microsoft.com/office/drawing/2014/main" val="4186421478"/>
                    </a:ext>
                  </a:extLst>
                </a:gridCol>
                <a:gridCol w="885829">
                  <a:extLst>
                    <a:ext uri="{9D8B030D-6E8A-4147-A177-3AD203B41FA5}">
                      <a16:colId xmlns:a16="http://schemas.microsoft.com/office/drawing/2014/main" val="306145726"/>
                    </a:ext>
                  </a:extLst>
                </a:gridCol>
                <a:gridCol w="1187455">
                  <a:extLst>
                    <a:ext uri="{9D8B030D-6E8A-4147-A177-3AD203B41FA5}">
                      <a16:colId xmlns:a16="http://schemas.microsoft.com/office/drawing/2014/main" val="1550849859"/>
                    </a:ext>
                  </a:extLst>
                </a:gridCol>
              </a:tblGrid>
              <a:tr h="17168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11170900"/>
                  </a:ext>
                </a:extLst>
              </a:tr>
              <a:tr h="178837">
                <a:tc>
                  <a:txBody>
                    <a:bodyPr/>
                    <a:lstStyle/>
                    <a:p>
                      <a:pPr algn="ctr" fontAlgn="b"/>
                      <a:r>
                        <a:rPr lang="en-IN" sz="1100" b="0" i="0" u="none" strike="noStrike">
                          <a:solidFill>
                            <a:srgbClr val="000000"/>
                          </a:solidFill>
                          <a:effectLst/>
                          <a:latin typeface="Calibri" panose="020F0502020204030204" pitchFamily="34" charset="0"/>
                        </a:rPr>
                        <a:t>0.075845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0.783009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Well and Moderate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355818"/>
                  </a:ext>
                </a:extLst>
              </a:tr>
              <a:tr h="17168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1630531"/>
                  </a:ext>
                </a:extLst>
              </a:tr>
              <a:tr h="178837">
                <a:tc>
                  <a:txBody>
                    <a:bodyPr/>
                    <a:lstStyle/>
                    <a:p>
                      <a:pPr algn="ctr" fontAlgn="b"/>
                      <a:r>
                        <a:rPr lang="en-IN" sz="1100" b="0" i="0" u="none" strike="noStrike">
                          <a:solidFill>
                            <a:srgbClr val="000000"/>
                          </a:solidFill>
                          <a:effectLst/>
                          <a:latin typeface="Calibri" panose="020F0502020204030204" pitchFamily="34" charset="0"/>
                        </a:rPr>
                        <a:t>5.039201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0.02478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Well and Poor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9495405"/>
                  </a:ext>
                </a:extLst>
              </a:tr>
              <a:tr h="171683">
                <a:tc>
                  <a:txBody>
                    <a:bodyPr/>
                    <a:lstStyle/>
                    <a:p>
                      <a:pPr algn="ctr" fontAlgn="b"/>
                      <a:r>
                        <a:rPr lang="en-IN" sz="1100" b="1" i="0" u="none" strike="noStrike">
                          <a:solidFill>
                            <a:srgbClr val="000000"/>
                          </a:solidFill>
                          <a:effectLst/>
                          <a:latin typeface="Calibri" panose="020F0502020204030204" pitchFamily="34" charset="0"/>
                        </a:rPr>
                        <a:t>test_statistic</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a:solidFill>
                            <a:srgbClr val="000000"/>
                          </a:solidFill>
                          <a:effectLst/>
                          <a:latin typeface="Calibri" panose="020F0502020204030204" pitchFamily="34" charset="0"/>
                        </a:rPr>
                        <a:t>p</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1" i="0" u="none" strike="noStrike" dirty="0">
                          <a:solidFill>
                            <a:srgbClr val="000000"/>
                          </a:solidFill>
                          <a:effectLst/>
                          <a:latin typeface="Calibri" panose="020F0502020204030204" pitchFamily="34" charset="0"/>
                        </a:rPr>
                        <a:t>differ node</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6563263"/>
                  </a:ext>
                </a:extLst>
              </a:tr>
              <a:tr h="178837">
                <a:tc>
                  <a:txBody>
                    <a:bodyPr/>
                    <a:lstStyle/>
                    <a:p>
                      <a:pPr algn="ctr" fontAlgn="b"/>
                      <a:r>
                        <a:rPr lang="en-IN" sz="1100" b="0" i="0" u="none" strike="noStrike">
                          <a:solidFill>
                            <a:srgbClr val="000000"/>
                          </a:solidFill>
                          <a:effectLst/>
                          <a:latin typeface="Calibri" panose="020F0502020204030204" pitchFamily="34" charset="0"/>
                        </a:rPr>
                        <a:t>10.475503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a:solidFill>
                            <a:srgbClr val="000000"/>
                          </a:solidFill>
                          <a:effectLst/>
                          <a:latin typeface="Calibri" panose="020F0502020204030204" pitchFamily="34" charset="0"/>
                        </a:rPr>
                        <a:t>0.00121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IN" sz="1100" b="0" i="0" u="none" strike="noStrike" dirty="0">
                          <a:solidFill>
                            <a:srgbClr val="000000"/>
                          </a:solidFill>
                          <a:effectLst/>
                          <a:latin typeface="Calibri" panose="020F0502020204030204" pitchFamily="34" charset="0"/>
                        </a:rPr>
                        <a:t>Moderate and Poor</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09350321"/>
                  </a:ext>
                </a:extLst>
              </a:tr>
            </a:tbl>
          </a:graphicData>
        </a:graphic>
      </p:graphicFrame>
      <p:cxnSp>
        <p:nvCxnSpPr>
          <p:cNvPr id="13" name="Straight Connector 12">
            <a:extLst>
              <a:ext uri="{FF2B5EF4-FFF2-40B4-BE49-F238E27FC236}">
                <a16:creationId xmlns:a16="http://schemas.microsoft.com/office/drawing/2014/main" id="{F25ABC47-61D7-45EA-8D2D-78003B203E53}"/>
              </a:ext>
            </a:extLst>
          </p:cNvPr>
          <p:cNvCxnSpPr/>
          <p:nvPr/>
        </p:nvCxnSpPr>
        <p:spPr>
          <a:xfrm>
            <a:off x="145311" y="3404343"/>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752786E-C718-4C69-9033-13D0AD191DBB}"/>
              </a:ext>
            </a:extLst>
          </p:cNvPr>
          <p:cNvSpPr/>
          <p:nvPr/>
        </p:nvSpPr>
        <p:spPr>
          <a:xfrm>
            <a:off x="6390132" y="739710"/>
            <a:ext cx="2608555" cy="2532625"/>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D93A874A-B66D-4BD2-9BD0-ED3F7ABBD30B}"/>
              </a:ext>
            </a:extLst>
          </p:cNvPr>
          <p:cNvSpPr txBox="1"/>
          <p:nvPr/>
        </p:nvSpPr>
        <p:spPr>
          <a:xfrm>
            <a:off x="6455062" y="797346"/>
            <a:ext cx="2487232" cy="178510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endPar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This Log-rank test compare the three different groups of Tumor</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We infer the following from the Chi-Square statistics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Comparing Survival Probability except Well and Moderate Tumor differentiability other curves are significantly different</a:t>
            </a:r>
          </a:p>
        </p:txBody>
      </p:sp>
    </p:spTree>
    <p:extLst>
      <p:ext uri="{BB962C8B-B14F-4D97-AF65-F5344CB8AC3E}">
        <p14:creationId xmlns:p14="http://schemas.microsoft.com/office/powerpoint/2010/main" val="238851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7" name="Picture 6">
            <a:extLst>
              <a:ext uri="{FF2B5EF4-FFF2-40B4-BE49-F238E27FC236}">
                <a16:creationId xmlns:a16="http://schemas.microsoft.com/office/drawing/2014/main" id="{4C74207F-AB3B-4037-9FAE-0AB0355C9A6A}"/>
              </a:ext>
            </a:extLst>
          </p:cNvPr>
          <p:cNvPicPr>
            <a:picLocks noChangeAspect="1"/>
          </p:cNvPicPr>
          <p:nvPr/>
        </p:nvPicPr>
        <p:blipFill>
          <a:blip r:embed="rId3"/>
          <a:stretch>
            <a:fillRect/>
          </a:stretch>
        </p:blipFill>
        <p:spPr>
          <a:xfrm>
            <a:off x="561548" y="3862323"/>
            <a:ext cx="1671078" cy="510638"/>
          </a:xfrm>
          <a:prstGeom prst="rect">
            <a:avLst/>
          </a:prstGeom>
        </p:spPr>
      </p:pic>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4"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9" name="Straight Connector 28">
            <a:extLst>
              <a:ext uri="{FF2B5EF4-FFF2-40B4-BE49-F238E27FC236}">
                <a16:creationId xmlns:a16="http://schemas.microsoft.com/office/drawing/2014/main" id="{920E73D0-C619-4628-BDD1-D31DB68C5F1E}"/>
              </a:ext>
            </a:extLst>
          </p:cNvPr>
          <p:cNvCxnSpPr/>
          <p:nvPr/>
        </p:nvCxnSpPr>
        <p:spPr>
          <a:xfrm>
            <a:off x="145311" y="4383594"/>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D4BEBA5-E9A9-48DF-84A7-9E0DA842ECAE}"/>
              </a:ext>
            </a:extLst>
          </p:cNvPr>
          <p:cNvSpPr txBox="1"/>
          <p:nvPr/>
        </p:nvSpPr>
        <p:spPr>
          <a:xfrm>
            <a:off x="7429108" y="3955653"/>
            <a:ext cx="13163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6572A9"/>
                </a:solidFill>
                <a:effectLst/>
                <a:uLnTx/>
                <a:uFillTx/>
                <a:latin typeface="Arial"/>
                <a:cs typeface="Arial"/>
                <a:sym typeface="Arial"/>
              </a:rPr>
              <a:t>Log-rank test</a:t>
            </a:r>
          </a:p>
        </p:txBody>
      </p:sp>
      <p:cxnSp>
        <p:nvCxnSpPr>
          <p:cNvPr id="13" name="Straight Connector 12">
            <a:extLst>
              <a:ext uri="{FF2B5EF4-FFF2-40B4-BE49-F238E27FC236}">
                <a16:creationId xmlns:a16="http://schemas.microsoft.com/office/drawing/2014/main" id="{F25ABC47-61D7-45EA-8D2D-78003B203E53}"/>
              </a:ext>
            </a:extLst>
          </p:cNvPr>
          <p:cNvCxnSpPr/>
          <p:nvPr/>
        </p:nvCxnSpPr>
        <p:spPr>
          <a:xfrm>
            <a:off x="145311" y="3860164"/>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A066FF6B-051F-43BC-BE9B-58BD0379B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76" y="629298"/>
            <a:ext cx="5993271" cy="30238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DCF73FE-7A1B-47DF-B61F-2BC5500D1219}"/>
              </a:ext>
            </a:extLst>
          </p:cNvPr>
          <p:cNvPicPr>
            <a:picLocks noChangeAspect="1"/>
          </p:cNvPicPr>
          <p:nvPr/>
        </p:nvPicPr>
        <p:blipFill>
          <a:blip r:embed="rId6"/>
          <a:stretch>
            <a:fillRect/>
          </a:stretch>
        </p:blipFill>
        <p:spPr>
          <a:xfrm>
            <a:off x="4040040" y="3914846"/>
            <a:ext cx="1671078" cy="458115"/>
          </a:xfrm>
          <a:prstGeom prst="rect">
            <a:avLst/>
          </a:prstGeom>
        </p:spPr>
      </p:pic>
      <p:sp>
        <p:nvSpPr>
          <p:cNvPr id="4" name="Rectangle 3">
            <a:extLst>
              <a:ext uri="{FF2B5EF4-FFF2-40B4-BE49-F238E27FC236}">
                <a16:creationId xmlns:a16="http://schemas.microsoft.com/office/drawing/2014/main" id="{73BED83E-95EE-4833-9F1E-31AF1DC14CC0}"/>
              </a:ext>
            </a:extLst>
          </p:cNvPr>
          <p:cNvSpPr/>
          <p:nvPr/>
        </p:nvSpPr>
        <p:spPr>
          <a:xfrm>
            <a:off x="6245389" y="798115"/>
            <a:ext cx="2728243" cy="2523072"/>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585F6DB5-B268-4EC6-9668-D4F6DDE00982}"/>
              </a:ext>
            </a:extLst>
          </p:cNvPr>
          <p:cNvSpPr txBox="1"/>
          <p:nvPr/>
        </p:nvSpPr>
        <p:spPr>
          <a:xfrm>
            <a:off x="6287067" y="920269"/>
            <a:ext cx="2644886" cy="195438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This Log-rank test compare the Nodes 4 or less and nodes greater than 4</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We infer the following from the Chi-Square statistics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1" i="0" u="none" strike="noStrike" kern="0" cap="none" spc="0" normalizeH="0" baseline="0" noProof="0" dirty="0">
                <a:ln>
                  <a:noFill/>
                </a:ln>
                <a:solidFill>
                  <a:srgbClr val="FFFFFF"/>
                </a:solidFill>
                <a:effectLst/>
                <a:uLnTx/>
                <a:uFillTx/>
                <a:latin typeface="Helvetica" pitchFamily="50" charset="0"/>
                <a:cs typeface="Arial"/>
                <a:sym typeface="Arial"/>
              </a:rPr>
              <a:t>Survival Probability of Peoples with 4 or lesser nodes are high than that of people with nodes greater than 4.</a:t>
            </a:r>
          </a:p>
        </p:txBody>
      </p:sp>
    </p:spTree>
    <p:extLst>
      <p:ext uri="{BB962C8B-B14F-4D97-AF65-F5344CB8AC3E}">
        <p14:creationId xmlns:p14="http://schemas.microsoft.com/office/powerpoint/2010/main" val="8402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Shape 456"/>
        <p:cNvGrpSpPr/>
        <p:nvPr/>
      </p:nvGrpSpPr>
      <p:grpSpPr>
        <a:xfrm>
          <a:off x="0" y="0"/>
          <a:ext cx="0" cy="0"/>
          <a:chOff x="0" y="0"/>
          <a:chExt cx="0" cy="0"/>
        </a:xfrm>
      </p:grpSpPr>
      <p:sp>
        <p:nvSpPr>
          <p:cNvPr id="457" name="Google Shape;457;p48"/>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COX REGRESSION</a:t>
            </a:r>
            <a:endParaRPr dirty="0"/>
          </a:p>
        </p:txBody>
      </p:sp>
      <p:sp>
        <p:nvSpPr>
          <p:cNvPr id="458" name="Google Shape;458;p48"/>
          <p:cNvSpPr txBox="1">
            <a:spLocks noGrp="1"/>
          </p:cNvSpPr>
          <p:nvPr>
            <p:ph type="subTitle" idx="1"/>
          </p:nvPr>
        </p:nvSpPr>
        <p:spPr>
          <a:xfrm flipH="1">
            <a:off x="5490148" y="1626125"/>
            <a:ext cx="3033300" cy="12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400" b="1" dirty="0"/>
              <a:t>COX- REGRESSION</a:t>
            </a:r>
          </a:p>
        </p:txBody>
      </p:sp>
      <p:sp>
        <p:nvSpPr>
          <p:cNvPr id="459" name="Google Shape;459;p48">
            <a:hlinkClick r:id="rId4"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728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F281-CC13-4BF7-8225-8065E93BEEEA}"/>
              </a:ext>
            </a:extLst>
          </p:cNvPr>
          <p:cNvSpPr>
            <a:spLocks noGrp="1"/>
          </p:cNvSpPr>
          <p:nvPr>
            <p:ph type="ctrTitle"/>
          </p:nvPr>
        </p:nvSpPr>
        <p:spPr/>
        <p:txBody>
          <a:bodyPr/>
          <a:lstStyle/>
          <a:p>
            <a:r>
              <a:rPr lang="en-IN" dirty="0"/>
              <a:t>INTRODUCTION TO COX P.H.</a:t>
            </a:r>
          </a:p>
        </p:txBody>
      </p:sp>
      <p:sp>
        <p:nvSpPr>
          <p:cNvPr id="9" name="TextBox 8">
            <a:extLst>
              <a:ext uri="{FF2B5EF4-FFF2-40B4-BE49-F238E27FC236}">
                <a16:creationId xmlns:a16="http://schemas.microsoft.com/office/drawing/2014/main" id="{34053CCE-C732-4727-A891-B51AE780557E}"/>
              </a:ext>
            </a:extLst>
          </p:cNvPr>
          <p:cNvSpPr txBox="1"/>
          <p:nvPr/>
        </p:nvSpPr>
        <p:spPr>
          <a:xfrm>
            <a:off x="86222" y="475903"/>
            <a:ext cx="8943477" cy="1110689"/>
          </a:xfrm>
          <a:prstGeom prst="rect">
            <a:avLst/>
          </a:prstGeom>
          <a:noFill/>
        </p:spPr>
        <p:txBody>
          <a:bodyPr wrap="square">
            <a:spAutoFit/>
          </a:bodyPr>
          <a:lstStyle/>
          <a:p>
            <a:pPr>
              <a:lnSpc>
                <a:spcPct val="107000"/>
              </a:lnSpc>
              <a:spcAft>
                <a:spcPts val="800"/>
              </a:spcAft>
            </a:pPr>
            <a:r>
              <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KM  examined the association of a single independent variable (</a:t>
            </a:r>
            <a:r>
              <a:rPr lang="en-IN" sz="1200" dirty="0">
                <a:latin typeface="Arial" panose="020B0604020202020204" pitchFamily="34" charset="0"/>
                <a:ea typeface="Calibri" panose="020F0502020204030204" pitchFamily="34" charset="0"/>
                <a:cs typeface="Times New Roman" panose="02020603050405020304" pitchFamily="18" charset="0"/>
              </a:rPr>
              <a:t>different treatment or gender</a:t>
            </a:r>
            <a:r>
              <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on survival. However, it is often of interest to assess the association between several risk factors, considered simultaneously, and survival time.</a:t>
            </a:r>
          </a:p>
          <a:p>
            <a:pPr>
              <a:lnSpc>
                <a:spcPct val="107000"/>
              </a:lnSpc>
              <a:spcAft>
                <a:spcPts val="800"/>
              </a:spcAft>
            </a:pPr>
            <a:r>
              <a:rPr lang="en-IN" sz="1200" dirty="0">
                <a:latin typeface="Arial" panose="020B0604020202020204" pitchFamily="34" charset="0"/>
                <a:ea typeface="Calibri" panose="020F0502020204030204" pitchFamily="34" charset="0"/>
                <a:cs typeface="Times New Roman" panose="02020603050405020304" pitchFamily="18" charset="0"/>
              </a:rPr>
              <a:t>An example of the associated data collected for each patient.</a:t>
            </a: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9ACB488C-1462-4B58-ADDF-51203D8F849B}"/>
              </a:ext>
            </a:extLst>
          </p:cNvPr>
          <p:cNvGraphicFramePr>
            <a:graphicFrameLocks noGrp="1"/>
          </p:cNvGraphicFramePr>
          <p:nvPr>
            <p:extLst>
              <p:ext uri="{D42A27DB-BD31-4B8C-83A1-F6EECF244321}">
                <p14:modId xmlns:p14="http://schemas.microsoft.com/office/powerpoint/2010/main" val="3233711030"/>
              </p:ext>
            </p:extLst>
          </p:nvPr>
        </p:nvGraphicFramePr>
        <p:xfrm>
          <a:off x="208430" y="1309684"/>
          <a:ext cx="4864100" cy="766710"/>
        </p:xfrm>
        <a:graphic>
          <a:graphicData uri="http://schemas.openxmlformats.org/drawingml/2006/table">
            <a:tbl>
              <a:tblPr>
                <a:tableStyleId>{EB9631B5-78F2-41C9-869B-9F39066F8104}</a:tableStyleId>
              </a:tblPr>
              <a:tblGrid>
                <a:gridCol w="609600">
                  <a:extLst>
                    <a:ext uri="{9D8B030D-6E8A-4147-A177-3AD203B41FA5}">
                      <a16:colId xmlns:a16="http://schemas.microsoft.com/office/drawing/2014/main" val="553327651"/>
                    </a:ext>
                  </a:extLst>
                </a:gridCol>
                <a:gridCol w="609600">
                  <a:extLst>
                    <a:ext uri="{9D8B030D-6E8A-4147-A177-3AD203B41FA5}">
                      <a16:colId xmlns:a16="http://schemas.microsoft.com/office/drawing/2014/main" val="3360780900"/>
                    </a:ext>
                  </a:extLst>
                </a:gridCol>
                <a:gridCol w="596900">
                  <a:extLst>
                    <a:ext uri="{9D8B030D-6E8A-4147-A177-3AD203B41FA5}">
                      <a16:colId xmlns:a16="http://schemas.microsoft.com/office/drawing/2014/main" val="702000600"/>
                    </a:ext>
                  </a:extLst>
                </a:gridCol>
                <a:gridCol w="609600">
                  <a:extLst>
                    <a:ext uri="{9D8B030D-6E8A-4147-A177-3AD203B41FA5}">
                      <a16:colId xmlns:a16="http://schemas.microsoft.com/office/drawing/2014/main" val="1972337958"/>
                    </a:ext>
                  </a:extLst>
                </a:gridCol>
                <a:gridCol w="609600">
                  <a:extLst>
                    <a:ext uri="{9D8B030D-6E8A-4147-A177-3AD203B41FA5}">
                      <a16:colId xmlns:a16="http://schemas.microsoft.com/office/drawing/2014/main" val="2690491745"/>
                    </a:ext>
                  </a:extLst>
                </a:gridCol>
                <a:gridCol w="609600">
                  <a:extLst>
                    <a:ext uri="{9D8B030D-6E8A-4147-A177-3AD203B41FA5}">
                      <a16:colId xmlns:a16="http://schemas.microsoft.com/office/drawing/2014/main" val="3446460770"/>
                    </a:ext>
                  </a:extLst>
                </a:gridCol>
                <a:gridCol w="609600">
                  <a:extLst>
                    <a:ext uri="{9D8B030D-6E8A-4147-A177-3AD203B41FA5}">
                      <a16:colId xmlns:a16="http://schemas.microsoft.com/office/drawing/2014/main" val="3437704486"/>
                    </a:ext>
                  </a:extLst>
                </a:gridCol>
                <a:gridCol w="609600">
                  <a:extLst>
                    <a:ext uri="{9D8B030D-6E8A-4147-A177-3AD203B41FA5}">
                      <a16:colId xmlns:a16="http://schemas.microsoft.com/office/drawing/2014/main" val="3585925784"/>
                    </a:ext>
                  </a:extLst>
                </a:gridCol>
              </a:tblGrid>
              <a:tr h="182880">
                <a:tc>
                  <a:txBody>
                    <a:bodyPr/>
                    <a:lstStyle/>
                    <a:p>
                      <a:pPr algn="ctr" fontAlgn="b"/>
                      <a:r>
                        <a:rPr lang="en-IN" sz="1100" u="none" strike="noStrike">
                          <a:effectLst/>
                        </a:rPr>
                        <a:t>Time</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rx</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sex</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age</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differ</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extent</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surg</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node4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696288"/>
                  </a:ext>
                </a:extLst>
              </a:tr>
              <a:tr h="182880">
                <a:tc>
                  <a:txBody>
                    <a:bodyPr/>
                    <a:lstStyle/>
                    <a:p>
                      <a:pPr algn="ctr" fontAlgn="b"/>
                      <a:r>
                        <a:rPr lang="en-IN" sz="1100" u="none" strike="noStrike">
                          <a:effectLst/>
                        </a:rPr>
                        <a:t>968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Lev+5FU</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43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401072"/>
                  </a:ext>
                </a:extLst>
              </a:tr>
              <a:tr h="218070">
                <a:tc>
                  <a:txBody>
                    <a:bodyPr/>
                    <a:lstStyle/>
                    <a:p>
                      <a:pPr algn="ctr" fontAlgn="b"/>
                      <a:r>
                        <a:rPr lang="en-IN" sz="1100" u="none" strike="noStrike">
                          <a:effectLst/>
                        </a:rPr>
                        <a:t>542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Obs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71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6895089"/>
                  </a:ext>
                </a:extLst>
              </a:tr>
              <a:tr h="182880">
                <a:tc>
                  <a:txBody>
                    <a:bodyPr/>
                    <a:lstStyle/>
                    <a:p>
                      <a:pPr algn="ctr" fontAlgn="b"/>
                      <a:r>
                        <a:rPr lang="en-IN" sz="1100" u="none" strike="noStrike">
                          <a:effectLst/>
                        </a:rPr>
                        <a:t>245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Lev+5FU</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66</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1889387"/>
                  </a:ext>
                </a:extLst>
              </a:tr>
            </a:tbl>
          </a:graphicData>
        </a:graphic>
      </p:graphicFrame>
      <p:sp>
        <p:nvSpPr>
          <p:cNvPr id="13" name="TextBox 12">
            <a:extLst>
              <a:ext uri="{FF2B5EF4-FFF2-40B4-BE49-F238E27FC236}">
                <a16:creationId xmlns:a16="http://schemas.microsoft.com/office/drawing/2014/main" id="{3CA1C8DC-DE73-425F-B576-86A1C22E0D89}"/>
              </a:ext>
            </a:extLst>
          </p:cNvPr>
          <p:cNvSpPr txBox="1"/>
          <p:nvPr/>
        </p:nvSpPr>
        <p:spPr>
          <a:xfrm>
            <a:off x="86222" y="2152926"/>
            <a:ext cx="7885770" cy="2400657"/>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Cox proportional hazards regression  is used to relate several risk factors or exposures, considered simultaneously, to survival time. In a Cox proportional hazards regression model, the measure of effect is the </a:t>
            </a:r>
            <a:r>
              <a:rPr lang="en-US" sz="1200" b="1" i="0" dirty="0">
                <a:solidFill>
                  <a:srgbClr val="C00000"/>
                </a:solidFill>
                <a:effectLst/>
                <a:latin typeface="Arial" panose="020B0604020202020204" pitchFamily="34" charset="0"/>
              </a:rPr>
              <a:t>hazard rate</a:t>
            </a:r>
            <a:r>
              <a:rPr lang="en-US" sz="1200" b="0" i="0" dirty="0">
                <a:solidFill>
                  <a:srgbClr val="000000"/>
                </a:solidFill>
                <a:effectLst/>
                <a:latin typeface="Arial" panose="020B0604020202020204" pitchFamily="34" charset="0"/>
              </a:rPr>
              <a:t>, which is the risk of failure (i.e., the risk or probability of suffering the event of interest), given that the participant has survived up to a specific time.)</a:t>
            </a:r>
          </a:p>
          <a:p>
            <a:endParaRPr lang="en-US" sz="1200" b="1" i="0" dirty="0">
              <a:solidFill>
                <a:srgbClr val="C00000"/>
              </a:solidFill>
              <a:effectLst/>
              <a:latin typeface="Arial" panose="020B0604020202020204" pitchFamily="34" charset="0"/>
            </a:endParaRPr>
          </a:p>
          <a:p>
            <a:pPr algn="l"/>
            <a:r>
              <a:rPr lang="en-US" sz="1200" b="0" i="0" dirty="0">
                <a:solidFill>
                  <a:srgbClr val="000000"/>
                </a:solidFill>
                <a:effectLst/>
                <a:latin typeface="Arial" panose="020B0604020202020204" pitchFamily="34" charset="0"/>
              </a:rPr>
              <a:t>There are several important </a:t>
            </a:r>
            <a:r>
              <a:rPr lang="en-US" sz="1200" b="1" i="0" dirty="0">
                <a:solidFill>
                  <a:srgbClr val="C00000"/>
                </a:solidFill>
                <a:effectLst/>
                <a:latin typeface="Arial" panose="020B0604020202020204" pitchFamily="34" charset="0"/>
              </a:rPr>
              <a:t>assumptions for appropriate use of the Cox proportional hazards regression model</a:t>
            </a:r>
            <a:r>
              <a:rPr lang="en-US" sz="1200" b="0" i="0" dirty="0">
                <a:solidFill>
                  <a:srgbClr val="000000"/>
                </a:solidFill>
                <a:effectLst/>
                <a:latin typeface="Arial" panose="020B0604020202020204" pitchFamily="34" charset="0"/>
              </a:rPr>
              <a:t>, including</a:t>
            </a:r>
          </a:p>
          <a:p>
            <a:pPr algn="l">
              <a:buFont typeface="+mj-lt"/>
              <a:buAutoNum type="arabicPeriod"/>
            </a:pPr>
            <a:r>
              <a:rPr lang="en-US" sz="1200" b="0" i="0" dirty="0">
                <a:solidFill>
                  <a:srgbClr val="000000"/>
                </a:solidFill>
                <a:effectLst/>
                <a:latin typeface="Arial" panose="020B0604020202020204" pitchFamily="34" charset="0"/>
              </a:rPr>
              <a:t>independence of survival times between distinct individuals in the sample,</a:t>
            </a:r>
          </a:p>
          <a:p>
            <a:pPr algn="l">
              <a:buFont typeface="+mj-lt"/>
              <a:buAutoNum type="arabicPeriod"/>
            </a:pPr>
            <a:r>
              <a:rPr lang="en-US" sz="1200" b="0" i="0" dirty="0">
                <a:solidFill>
                  <a:srgbClr val="000000"/>
                </a:solidFill>
                <a:effectLst/>
                <a:latin typeface="Arial" panose="020B0604020202020204" pitchFamily="34" charset="0"/>
              </a:rPr>
              <a:t>A constant hazard ratio over time.</a:t>
            </a:r>
          </a:p>
          <a:p>
            <a:pPr algn="l">
              <a:buFont typeface="+mj-lt"/>
              <a:buAutoNum type="arabicPeriod"/>
            </a:pPr>
            <a:endParaRPr lang="en-US" dirty="0">
              <a:latin typeface="Arial" panose="020B0604020202020204" pitchFamily="34" charset="0"/>
            </a:endParaRPr>
          </a:p>
          <a:p>
            <a:pPr algn="l"/>
            <a:r>
              <a:rPr lang="en-US" b="0" i="0" dirty="0">
                <a:solidFill>
                  <a:srgbClr val="000000"/>
                </a:solidFill>
                <a:effectLst/>
                <a:latin typeface="Arial" panose="020B0604020202020204" pitchFamily="34" charset="0"/>
              </a:rPr>
              <a:t>              </a:t>
            </a:r>
          </a:p>
          <a:p>
            <a:endParaRPr lang="en-IN" dirty="0"/>
          </a:p>
        </p:txBody>
      </p:sp>
      <p:pic>
        <p:nvPicPr>
          <p:cNvPr id="14" name="Picture 13">
            <a:extLst>
              <a:ext uri="{FF2B5EF4-FFF2-40B4-BE49-F238E27FC236}">
                <a16:creationId xmlns:a16="http://schemas.microsoft.com/office/drawing/2014/main" id="{628C0A2A-E0A1-4BD5-8DEC-014879A87B60}"/>
              </a:ext>
            </a:extLst>
          </p:cNvPr>
          <p:cNvPicPr>
            <a:picLocks noChangeAspect="1"/>
          </p:cNvPicPr>
          <p:nvPr/>
        </p:nvPicPr>
        <p:blipFill>
          <a:blip r:embed="rId2"/>
          <a:stretch>
            <a:fillRect/>
          </a:stretch>
        </p:blipFill>
        <p:spPr>
          <a:xfrm>
            <a:off x="2785264" y="3845641"/>
            <a:ext cx="2116189" cy="536101"/>
          </a:xfrm>
          <a:prstGeom prst="rect">
            <a:avLst/>
          </a:prstGeom>
        </p:spPr>
      </p:pic>
      <p:cxnSp>
        <p:nvCxnSpPr>
          <p:cNvPr id="15" name="Straight Arrow Connector 14">
            <a:extLst>
              <a:ext uri="{FF2B5EF4-FFF2-40B4-BE49-F238E27FC236}">
                <a16:creationId xmlns:a16="http://schemas.microsoft.com/office/drawing/2014/main" id="{FE304C31-1DE9-4FF5-956E-5C71397B4EDC}"/>
              </a:ext>
            </a:extLst>
          </p:cNvPr>
          <p:cNvCxnSpPr>
            <a:cxnSpLocks/>
          </p:cNvCxnSpPr>
          <p:nvPr/>
        </p:nvCxnSpPr>
        <p:spPr>
          <a:xfrm flipV="1">
            <a:off x="3734402" y="4270049"/>
            <a:ext cx="0" cy="2133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88008C4-48B5-4F5E-B830-B59A55BAD8E3}"/>
              </a:ext>
            </a:extLst>
          </p:cNvPr>
          <p:cNvSpPr txBox="1"/>
          <p:nvPr/>
        </p:nvSpPr>
        <p:spPr>
          <a:xfrm>
            <a:off x="3035325" y="4513708"/>
            <a:ext cx="1536675" cy="307777"/>
          </a:xfrm>
          <a:prstGeom prst="rect">
            <a:avLst/>
          </a:prstGeom>
          <a:noFill/>
        </p:spPr>
        <p:txBody>
          <a:bodyPr wrap="square" rtlCol="0">
            <a:spAutoFit/>
          </a:bodyPr>
          <a:lstStyle/>
          <a:p>
            <a:r>
              <a:rPr lang="en-IN" dirty="0"/>
              <a:t>Baseline hazard</a:t>
            </a:r>
          </a:p>
        </p:txBody>
      </p:sp>
    </p:spTree>
    <p:extLst>
      <p:ext uri="{BB962C8B-B14F-4D97-AF65-F5344CB8AC3E}">
        <p14:creationId xmlns:p14="http://schemas.microsoft.com/office/powerpoint/2010/main" val="1511009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F281-CC13-4BF7-8225-8065E93BEEEA}"/>
              </a:ext>
            </a:extLst>
          </p:cNvPr>
          <p:cNvSpPr>
            <a:spLocks noGrp="1"/>
          </p:cNvSpPr>
          <p:nvPr>
            <p:ph type="ctrTitle"/>
          </p:nvPr>
        </p:nvSpPr>
        <p:spPr/>
        <p:txBody>
          <a:bodyPr/>
          <a:lstStyle/>
          <a:p>
            <a:pPr algn="ctr"/>
            <a:r>
              <a:rPr lang="en-IN" dirty="0"/>
              <a:t>Cox PH regression with Single Exploratory Variable: Treatment </a:t>
            </a:r>
          </a:p>
        </p:txBody>
      </p:sp>
      <p:graphicFrame>
        <p:nvGraphicFramePr>
          <p:cNvPr id="32" name="Table 31">
            <a:extLst>
              <a:ext uri="{FF2B5EF4-FFF2-40B4-BE49-F238E27FC236}">
                <a16:creationId xmlns:a16="http://schemas.microsoft.com/office/drawing/2014/main" id="{FB133AB8-6A82-453C-823C-1D6C1E10B84B}"/>
              </a:ext>
            </a:extLst>
          </p:cNvPr>
          <p:cNvGraphicFramePr>
            <a:graphicFrameLocks noGrp="1"/>
          </p:cNvGraphicFramePr>
          <p:nvPr>
            <p:extLst>
              <p:ext uri="{D42A27DB-BD31-4B8C-83A1-F6EECF244321}">
                <p14:modId xmlns:p14="http://schemas.microsoft.com/office/powerpoint/2010/main" val="3717714873"/>
              </p:ext>
            </p:extLst>
          </p:nvPr>
        </p:nvGraphicFramePr>
        <p:xfrm>
          <a:off x="136058" y="669396"/>
          <a:ext cx="2209800" cy="750679"/>
        </p:xfrm>
        <a:graphic>
          <a:graphicData uri="http://schemas.openxmlformats.org/drawingml/2006/table">
            <a:tbl>
              <a:tblPr>
                <a:tableStyleId>{85BE263C-DBD7-4A20-BB59-AAB30ACAA65A}</a:tableStyleId>
              </a:tblPr>
              <a:tblGrid>
                <a:gridCol w="685800">
                  <a:extLst>
                    <a:ext uri="{9D8B030D-6E8A-4147-A177-3AD203B41FA5}">
                      <a16:colId xmlns:a16="http://schemas.microsoft.com/office/drawing/2014/main" val="3077527552"/>
                    </a:ext>
                  </a:extLst>
                </a:gridCol>
                <a:gridCol w="646751">
                  <a:extLst>
                    <a:ext uri="{9D8B030D-6E8A-4147-A177-3AD203B41FA5}">
                      <a16:colId xmlns:a16="http://schemas.microsoft.com/office/drawing/2014/main" val="1925734811"/>
                    </a:ext>
                  </a:extLst>
                </a:gridCol>
                <a:gridCol w="877249">
                  <a:extLst>
                    <a:ext uri="{9D8B030D-6E8A-4147-A177-3AD203B41FA5}">
                      <a16:colId xmlns:a16="http://schemas.microsoft.com/office/drawing/2014/main" val="2722034635"/>
                    </a:ext>
                  </a:extLst>
                </a:gridCol>
              </a:tblGrid>
              <a:tr h="202039">
                <a:tc>
                  <a:txBody>
                    <a:bodyPr/>
                    <a:lstStyle/>
                    <a:p>
                      <a:pPr algn="ctr" fontAlgn="b"/>
                      <a:r>
                        <a:rPr lang="en-IN" sz="1100" u="none" strike="noStrike" dirty="0">
                          <a:effectLst/>
                        </a:rPr>
                        <a:t>Treatment </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N</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Uncensored</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707857"/>
                  </a:ext>
                </a:extLst>
              </a:tr>
              <a:tr h="182880">
                <a:tc>
                  <a:txBody>
                    <a:bodyPr/>
                    <a:lstStyle/>
                    <a:p>
                      <a:pPr algn="ctr" fontAlgn="b"/>
                      <a:r>
                        <a:rPr lang="en-IN" sz="1100" u="none" strike="noStrike" dirty="0">
                          <a:effectLst/>
                        </a:rPr>
                        <a:t>Lev</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294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161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878124"/>
                  </a:ext>
                </a:extLst>
              </a:tr>
              <a:tr h="182880">
                <a:tc>
                  <a:txBody>
                    <a:bodyPr/>
                    <a:lstStyle/>
                    <a:p>
                      <a:pPr algn="ctr" fontAlgn="b"/>
                      <a:r>
                        <a:rPr lang="en-IN" sz="1100" u="none" strike="noStrike">
                          <a:effectLst/>
                        </a:rPr>
                        <a:t>Lev+5FU</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289</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113</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812885"/>
                  </a:ext>
                </a:extLst>
              </a:tr>
              <a:tr h="182880">
                <a:tc>
                  <a:txBody>
                    <a:bodyPr/>
                    <a:lstStyle/>
                    <a:p>
                      <a:pPr algn="ctr" fontAlgn="b"/>
                      <a:r>
                        <a:rPr lang="en-IN" sz="1100" u="none" strike="noStrike" dirty="0">
                          <a:effectLst/>
                        </a:rPr>
                        <a:t>Obs.</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305</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rPr>
                        <a:t>172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723802"/>
                  </a:ext>
                </a:extLst>
              </a:tr>
            </a:tbl>
          </a:graphicData>
        </a:graphic>
      </p:graphicFrame>
      <p:graphicFrame>
        <p:nvGraphicFramePr>
          <p:cNvPr id="33" name="Table 32">
            <a:extLst>
              <a:ext uri="{FF2B5EF4-FFF2-40B4-BE49-F238E27FC236}">
                <a16:creationId xmlns:a16="http://schemas.microsoft.com/office/drawing/2014/main" id="{71127FFE-280C-45CD-85AE-5324E3F093CB}"/>
              </a:ext>
            </a:extLst>
          </p:cNvPr>
          <p:cNvGraphicFramePr>
            <a:graphicFrameLocks noGrp="1"/>
          </p:cNvGraphicFramePr>
          <p:nvPr>
            <p:extLst>
              <p:ext uri="{D42A27DB-BD31-4B8C-83A1-F6EECF244321}">
                <p14:modId xmlns:p14="http://schemas.microsoft.com/office/powerpoint/2010/main" val="1538711062"/>
              </p:ext>
            </p:extLst>
          </p:nvPr>
        </p:nvGraphicFramePr>
        <p:xfrm>
          <a:off x="124404" y="2365885"/>
          <a:ext cx="4232043" cy="731520"/>
        </p:xfrm>
        <a:graphic>
          <a:graphicData uri="http://schemas.openxmlformats.org/drawingml/2006/table">
            <a:tbl>
              <a:tblPr>
                <a:tableStyleId>{85BE263C-DBD7-4A20-BB59-AAB30ACAA65A}</a:tableStyleId>
              </a:tblPr>
              <a:tblGrid>
                <a:gridCol w="693304">
                  <a:extLst>
                    <a:ext uri="{9D8B030D-6E8A-4147-A177-3AD203B41FA5}">
                      <a16:colId xmlns:a16="http://schemas.microsoft.com/office/drawing/2014/main" val="1074342548"/>
                    </a:ext>
                  </a:extLst>
                </a:gridCol>
                <a:gridCol w="693304">
                  <a:extLst>
                    <a:ext uri="{9D8B030D-6E8A-4147-A177-3AD203B41FA5}">
                      <a16:colId xmlns:a16="http://schemas.microsoft.com/office/drawing/2014/main" val="2259329136"/>
                    </a:ext>
                  </a:extLst>
                </a:gridCol>
                <a:gridCol w="693304">
                  <a:extLst>
                    <a:ext uri="{9D8B030D-6E8A-4147-A177-3AD203B41FA5}">
                      <a16:colId xmlns:a16="http://schemas.microsoft.com/office/drawing/2014/main" val="1571847156"/>
                    </a:ext>
                  </a:extLst>
                </a:gridCol>
                <a:gridCol w="693304">
                  <a:extLst>
                    <a:ext uri="{9D8B030D-6E8A-4147-A177-3AD203B41FA5}">
                      <a16:colId xmlns:a16="http://schemas.microsoft.com/office/drawing/2014/main" val="4074705431"/>
                    </a:ext>
                  </a:extLst>
                </a:gridCol>
                <a:gridCol w="1458827">
                  <a:extLst>
                    <a:ext uri="{9D8B030D-6E8A-4147-A177-3AD203B41FA5}">
                      <a16:colId xmlns:a16="http://schemas.microsoft.com/office/drawing/2014/main" val="1795985594"/>
                    </a:ext>
                  </a:extLst>
                </a:gridCol>
              </a:tblGrid>
              <a:tr h="243840">
                <a:tc>
                  <a:txBody>
                    <a:bodyPr/>
                    <a:lstStyle/>
                    <a:p>
                      <a:pPr algn="ctr" fontAlgn="b"/>
                      <a:r>
                        <a:rPr lang="en-IN" sz="1100" u="none" strike="noStrike" dirty="0">
                          <a:effectLst/>
                        </a:rPr>
                        <a:t>Treatment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Coeff</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exp(</a:t>
                      </a:r>
                      <a:r>
                        <a:rPr lang="en-IN" sz="1100" u="none" strike="noStrike" dirty="0" err="1">
                          <a:effectLst/>
                        </a:rPr>
                        <a:t>coeff</a:t>
                      </a:r>
                      <a:r>
                        <a:rPr lang="en-IN" sz="1100" u="none" strike="noStrike" dirty="0">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p-value</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Confidefence interval</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536530"/>
                  </a:ext>
                </a:extLst>
              </a:tr>
              <a:tr h="243840">
                <a:tc>
                  <a:txBody>
                    <a:bodyPr/>
                    <a:lstStyle/>
                    <a:p>
                      <a:pPr algn="ctr" fontAlgn="b"/>
                      <a:r>
                        <a:rPr lang="en-IN" sz="1100" u="none" strike="noStrike">
                          <a:effectLst/>
                        </a:rPr>
                        <a:t>Obs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0.04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1.04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0.72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[0.84 -1.29 ]</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5459660"/>
                  </a:ext>
                </a:extLst>
              </a:tr>
              <a:tr h="243840">
                <a:tc>
                  <a:txBody>
                    <a:bodyPr/>
                    <a:lstStyle/>
                    <a:p>
                      <a:pPr algn="ctr" fontAlgn="b"/>
                      <a:r>
                        <a:rPr lang="en-IN" sz="1100" u="none" strike="noStrike">
                          <a:effectLst/>
                        </a:rPr>
                        <a:t>Lev+5FU</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-0.48</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0.62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&lt;0.005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[0.49 -0.78 ]</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626509"/>
                  </a:ext>
                </a:extLst>
              </a:tr>
            </a:tbl>
          </a:graphicData>
        </a:graphic>
      </p:graphicFrame>
      <p:graphicFrame>
        <p:nvGraphicFramePr>
          <p:cNvPr id="34" name="Table 33">
            <a:extLst>
              <a:ext uri="{FF2B5EF4-FFF2-40B4-BE49-F238E27FC236}">
                <a16:creationId xmlns:a16="http://schemas.microsoft.com/office/drawing/2014/main" id="{D4162E30-5CDA-48C1-9596-352B2C235127}"/>
              </a:ext>
            </a:extLst>
          </p:cNvPr>
          <p:cNvGraphicFramePr>
            <a:graphicFrameLocks noGrp="1"/>
          </p:cNvGraphicFramePr>
          <p:nvPr>
            <p:extLst>
              <p:ext uri="{D42A27DB-BD31-4B8C-83A1-F6EECF244321}">
                <p14:modId xmlns:p14="http://schemas.microsoft.com/office/powerpoint/2010/main" val="2008723959"/>
              </p:ext>
            </p:extLst>
          </p:nvPr>
        </p:nvGraphicFramePr>
        <p:xfrm>
          <a:off x="136058" y="1563126"/>
          <a:ext cx="2209801" cy="556260"/>
        </p:xfrm>
        <a:graphic>
          <a:graphicData uri="http://schemas.openxmlformats.org/drawingml/2006/table">
            <a:tbl>
              <a:tblPr>
                <a:tableStyleId>{85BE263C-DBD7-4A20-BB59-AAB30ACAA65A}</a:tableStyleId>
              </a:tblPr>
              <a:tblGrid>
                <a:gridCol w="712433">
                  <a:extLst>
                    <a:ext uri="{9D8B030D-6E8A-4147-A177-3AD203B41FA5}">
                      <a16:colId xmlns:a16="http://schemas.microsoft.com/office/drawing/2014/main" val="3552222714"/>
                    </a:ext>
                  </a:extLst>
                </a:gridCol>
                <a:gridCol w="748684">
                  <a:extLst>
                    <a:ext uri="{9D8B030D-6E8A-4147-A177-3AD203B41FA5}">
                      <a16:colId xmlns:a16="http://schemas.microsoft.com/office/drawing/2014/main" val="997124995"/>
                    </a:ext>
                  </a:extLst>
                </a:gridCol>
                <a:gridCol w="748684">
                  <a:extLst>
                    <a:ext uri="{9D8B030D-6E8A-4147-A177-3AD203B41FA5}">
                      <a16:colId xmlns:a16="http://schemas.microsoft.com/office/drawing/2014/main" val="3163673578"/>
                    </a:ext>
                  </a:extLst>
                </a:gridCol>
              </a:tblGrid>
              <a:tr h="182880">
                <a:tc>
                  <a:txBody>
                    <a:bodyPr/>
                    <a:lstStyle/>
                    <a:p>
                      <a:pPr algn="ctr" fontAlgn="b"/>
                      <a:r>
                        <a:rPr lang="en-IN" sz="1100" u="none" strike="noStrike" dirty="0">
                          <a:effectLst/>
                        </a:rPr>
                        <a:t>Treatment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  X1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 X2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537488"/>
                  </a:ext>
                </a:extLst>
              </a:tr>
              <a:tr h="182880">
                <a:tc>
                  <a:txBody>
                    <a:bodyPr/>
                    <a:lstStyle/>
                    <a:p>
                      <a:pPr algn="ctr" fontAlgn="b"/>
                      <a:r>
                        <a:rPr lang="en-IN" sz="1100" u="none" strike="noStrike" dirty="0">
                          <a:effectLst/>
                        </a:rPr>
                        <a:t>Obs.</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4237363"/>
                  </a:ext>
                </a:extLst>
              </a:tr>
              <a:tr h="190500">
                <a:tc>
                  <a:txBody>
                    <a:bodyPr/>
                    <a:lstStyle/>
                    <a:p>
                      <a:pPr algn="ctr" fontAlgn="b"/>
                      <a:r>
                        <a:rPr lang="en-IN" sz="1100" u="none" strike="noStrike" dirty="0">
                          <a:effectLst/>
                        </a:rPr>
                        <a:t>Lev+5FU</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5218617"/>
                  </a:ext>
                </a:extLst>
              </a:tr>
            </a:tbl>
          </a:graphicData>
        </a:graphic>
      </p:graphicFrame>
      <p:sp>
        <p:nvSpPr>
          <p:cNvPr id="35" name="Rectangle 34">
            <a:extLst>
              <a:ext uri="{FF2B5EF4-FFF2-40B4-BE49-F238E27FC236}">
                <a16:creationId xmlns:a16="http://schemas.microsoft.com/office/drawing/2014/main" id="{99E67031-67F7-49F1-9F45-31FFD22961D8}"/>
              </a:ext>
            </a:extLst>
          </p:cNvPr>
          <p:cNvSpPr/>
          <p:nvPr/>
        </p:nvSpPr>
        <p:spPr>
          <a:xfrm>
            <a:off x="1537358" y="2846872"/>
            <a:ext cx="714074" cy="312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8698AD7C-8B92-4566-B032-D04CF907E926}"/>
              </a:ext>
            </a:extLst>
          </p:cNvPr>
          <p:cNvSpPr/>
          <p:nvPr/>
        </p:nvSpPr>
        <p:spPr>
          <a:xfrm>
            <a:off x="3083256" y="2821016"/>
            <a:ext cx="1273191" cy="312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a:extLst>
              <a:ext uri="{FF2B5EF4-FFF2-40B4-BE49-F238E27FC236}">
                <a16:creationId xmlns:a16="http://schemas.microsoft.com/office/drawing/2014/main" id="{B395E358-7183-424F-AE3B-A3A197C13943}"/>
              </a:ext>
            </a:extLst>
          </p:cNvPr>
          <p:cNvCxnSpPr>
            <a:cxnSpLocks/>
          </p:cNvCxnSpPr>
          <p:nvPr/>
        </p:nvCxnSpPr>
        <p:spPr>
          <a:xfrm flipV="1">
            <a:off x="2564800" y="3097405"/>
            <a:ext cx="0" cy="809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CF38C96-D62E-4D74-8DB2-B2B980875A98}"/>
              </a:ext>
            </a:extLst>
          </p:cNvPr>
          <p:cNvCxnSpPr>
            <a:cxnSpLocks/>
          </p:cNvCxnSpPr>
          <p:nvPr/>
        </p:nvCxnSpPr>
        <p:spPr>
          <a:xfrm flipV="1">
            <a:off x="3642732" y="3185484"/>
            <a:ext cx="0" cy="2709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0DAD963-99D2-4BF7-9D76-0AC621157644}"/>
              </a:ext>
            </a:extLst>
          </p:cNvPr>
          <p:cNvSpPr txBox="1"/>
          <p:nvPr/>
        </p:nvSpPr>
        <p:spPr>
          <a:xfrm>
            <a:off x="1486869" y="3202185"/>
            <a:ext cx="1005840" cy="261610"/>
          </a:xfrm>
          <a:prstGeom prst="rect">
            <a:avLst/>
          </a:prstGeom>
          <a:noFill/>
        </p:spPr>
        <p:txBody>
          <a:bodyPr wrap="square" rtlCol="0">
            <a:spAutoFit/>
          </a:bodyPr>
          <a:lstStyle/>
          <a:p>
            <a:r>
              <a:rPr lang="en-IN" sz="1100" dirty="0"/>
              <a:t>HR &lt; 1</a:t>
            </a:r>
          </a:p>
        </p:txBody>
      </p:sp>
      <p:sp>
        <p:nvSpPr>
          <p:cNvPr id="40" name="TextBox 39">
            <a:extLst>
              <a:ext uri="{FF2B5EF4-FFF2-40B4-BE49-F238E27FC236}">
                <a16:creationId xmlns:a16="http://schemas.microsoft.com/office/drawing/2014/main" id="{2B8275BE-4040-43E4-BAD8-F35CCD964C88}"/>
              </a:ext>
            </a:extLst>
          </p:cNvPr>
          <p:cNvSpPr txBox="1"/>
          <p:nvPr/>
        </p:nvSpPr>
        <p:spPr>
          <a:xfrm>
            <a:off x="2077416" y="3917996"/>
            <a:ext cx="1005840" cy="261610"/>
          </a:xfrm>
          <a:prstGeom prst="rect">
            <a:avLst/>
          </a:prstGeom>
          <a:noFill/>
        </p:spPr>
        <p:txBody>
          <a:bodyPr wrap="square" rtlCol="0">
            <a:spAutoFit/>
          </a:bodyPr>
          <a:lstStyle/>
          <a:p>
            <a:r>
              <a:rPr lang="en-IN" sz="1100" dirty="0"/>
              <a:t>Significant </a:t>
            </a:r>
          </a:p>
        </p:txBody>
      </p:sp>
      <p:sp>
        <p:nvSpPr>
          <p:cNvPr id="41" name="TextBox 40">
            <a:extLst>
              <a:ext uri="{FF2B5EF4-FFF2-40B4-BE49-F238E27FC236}">
                <a16:creationId xmlns:a16="http://schemas.microsoft.com/office/drawing/2014/main" id="{944ED020-F55D-4EDE-BC76-0EB389209FA0}"/>
              </a:ext>
            </a:extLst>
          </p:cNvPr>
          <p:cNvSpPr txBox="1"/>
          <p:nvPr/>
        </p:nvSpPr>
        <p:spPr>
          <a:xfrm>
            <a:off x="3083256" y="3482296"/>
            <a:ext cx="2383715" cy="430887"/>
          </a:xfrm>
          <a:prstGeom prst="rect">
            <a:avLst/>
          </a:prstGeom>
          <a:noFill/>
        </p:spPr>
        <p:txBody>
          <a:bodyPr wrap="square" rtlCol="0">
            <a:spAutoFit/>
          </a:bodyPr>
          <a:lstStyle/>
          <a:p>
            <a:r>
              <a:rPr lang="en-IN" sz="1100" dirty="0"/>
              <a:t>Confidence interval does not contain 1</a:t>
            </a:r>
          </a:p>
        </p:txBody>
      </p:sp>
      <p:sp>
        <p:nvSpPr>
          <p:cNvPr id="42" name="TextBox 41">
            <a:extLst>
              <a:ext uri="{FF2B5EF4-FFF2-40B4-BE49-F238E27FC236}">
                <a16:creationId xmlns:a16="http://schemas.microsoft.com/office/drawing/2014/main" id="{F46363BA-8418-49DB-8DB6-FA81F1011477}"/>
              </a:ext>
            </a:extLst>
          </p:cNvPr>
          <p:cNvSpPr txBox="1"/>
          <p:nvPr/>
        </p:nvSpPr>
        <p:spPr>
          <a:xfrm>
            <a:off x="2345858" y="804048"/>
            <a:ext cx="5495818" cy="441468"/>
          </a:xfrm>
          <a:prstGeom prst="rect">
            <a:avLst/>
          </a:prstGeom>
          <a:noFill/>
        </p:spPr>
        <p:txBody>
          <a:bodyPr wrap="square" rtlCol="0">
            <a:spAutoFit/>
          </a:bodyPr>
          <a:lstStyle/>
          <a:p>
            <a:pPr>
              <a:lnSpc>
                <a:spcPct val="107000"/>
              </a:lnSpc>
              <a:spcAft>
                <a:spcPts val="800"/>
              </a:spcAft>
            </a:pPr>
            <a:r>
              <a:rPr lang="en-IN" sz="1100" dirty="0">
                <a:effectLst/>
                <a:latin typeface="+mn-lt"/>
                <a:ea typeface="Calibri" panose="020F0502020204030204" pitchFamily="34" charset="0"/>
                <a:cs typeface="intirr"/>
              </a:rPr>
              <a:t>A total of 888 patients were </a:t>
            </a:r>
            <a:r>
              <a:rPr lang="en-IN" sz="1100" dirty="0">
                <a:latin typeface="+mn-lt"/>
                <a:ea typeface="Calibri" panose="020F0502020204030204" pitchFamily="34" charset="0"/>
                <a:cs typeface="intirr"/>
              </a:rPr>
              <a:t>followed of which  604 received Lev,620 </a:t>
            </a:r>
            <a:r>
              <a:rPr lang="en-IN" sz="1100" dirty="0">
                <a:effectLst/>
                <a:latin typeface="+mn-lt"/>
                <a:ea typeface="Calibri" panose="020F0502020204030204" pitchFamily="34" charset="0"/>
                <a:cs typeface="intirr"/>
              </a:rPr>
              <a:t>received </a:t>
            </a:r>
            <a:r>
              <a:rPr lang="en-IN" sz="1100" dirty="0">
                <a:latin typeface="+mn-lt"/>
                <a:ea typeface="Calibri" panose="020F0502020204030204" pitchFamily="34" charset="0"/>
                <a:cs typeface="intirr"/>
              </a:rPr>
              <a:t>Lev+5FU</a:t>
            </a:r>
            <a:r>
              <a:rPr lang="en-IN" sz="1100" dirty="0">
                <a:effectLst/>
                <a:latin typeface="+mn-lt"/>
                <a:ea typeface="Calibri" panose="020F0502020204030204" pitchFamily="34" charset="0"/>
                <a:cs typeface="R1-tii"/>
              </a:rPr>
              <a:t> </a:t>
            </a:r>
            <a:r>
              <a:rPr lang="en-IN" sz="1100" dirty="0">
                <a:effectLst/>
                <a:latin typeface="+mn-lt"/>
                <a:ea typeface="Calibri" panose="020F0502020204030204" pitchFamily="34" charset="0"/>
                <a:cs typeface="intirr"/>
              </a:rPr>
              <a:t>and 620 were under observation.</a:t>
            </a:r>
            <a:endParaRPr lang="en-IN" sz="1100" dirty="0">
              <a:effectLst/>
              <a:latin typeface="+mn-lt"/>
              <a:ea typeface="Calibri" panose="020F0502020204030204" pitchFamily="34"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46672166-ABD4-44F5-9DD8-B5E9122AF6F8}"/>
              </a:ext>
            </a:extLst>
          </p:cNvPr>
          <p:cNvCxnSpPr/>
          <p:nvPr/>
        </p:nvCxnSpPr>
        <p:spPr>
          <a:xfrm flipH="1">
            <a:off x="2564800" y="1798626"/>
            <a:ext cx="138273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557C667-424C-4D24-9307-FE401FBB1F52}"/>
              </a:ext>
            </a:extLst>
          </p:cNvPr>
          <p:cNvSpPr txBox="1"/>
          <p:nvPr/>
        </p:nvSpPr>
        <p:spPr>
          <a:xfrm>
            <a:off x="4035236" y="1667821"/>
            <a:ext cx="4676078" cy="261610"/>
          </a:xfrm>
          <a:prstGeom prst="rect">
            <a:avLst/>
          </a:prstGeom>
          <a:noFill/>
        </p:spPr>
        <p:txBody>
          <a:bodyPr wrap="square" rtlCol="0">
            <a:spAutoFit/>
          </a:bodyPr>
          <a:lstStyle/>
          <a:p>
            <a:r>
              <a:rPr lang="en-IN" sz="1100" dirty="0"/>
              <a:t>Mathematical formulation for cox exploratory variables.</a:t>
            </a:r>
          </a:p>
        </p:txBody>
      </p:sp>
      <p:sp>
        <p:nvSpPr>
          <p:cNvPr id="45" name="TextBox 44">
            <a:extLst>
              <a:ext uri="{FF2B5EF4-FFF2-40B4-BE49-F238E27FC236}">
                <a16:creationId xmlns:a16="http://schemas.microsoft.com/office/drawing/2014/main" id="{284733A5-70DF-4896-BC13-38159920F5D4}"/>
              </a:ext>
            </a:extLst>
          </p:cNvPr>
          <p:cNvSpPr txBox="1"/>
          <p:nvPr/>
        </p:nvSpPr>
        <p:spPr>
          <a:xfrm>
            <a:off x="4626892" y="2351736"/>
            <a:ext cx="3836020" cy="1184940"/>
          </a:xfrm>
          <a:prstGeom prst="rect">
            <a:avLst/>
          </a:prstGeom>
          <a:noFill/>
        </p:spPr>
        <p:txBody>
          <a:bodyPr wrap="square" rtlCol="0">
            <a:spAutoFit/>
          </a:bodyPr>
          <a:lstStyle/>
          <a:p>
            <a:pPr marL="285750" indent="-285750">
              <a:buFont typeface="Arial" panose="020B0604020202020204" pitchFamily="34" charset="0"/>
              <a:buChar char="•"/>
            </a:pPr>
            <a:r>
              <a:rPr lang="en-US" sz="1100" b="0" i="0" u="none" strike="noStrike" baseline="0" dirty="0">
                <a:latin typeface="+mn-lt"/>
              </a:rPr>
              <a:t>For Lev+5Fu treatment HR&lt;1,Such a HR implies a better risk for patients receiving the new therapy since HR&lt;1.</a:t>
            </a:r>
          </a:p>
          <a:p>
            <a:pPr marL="285750" indent="-285750">
              <a:buFont typeface="Arial" panose="020B0604020202020204" pitchFamily="34" charset="0"/>
              <a:buChar char="•"/>
            </a:pPr>
            <a:endParaRPr lang="en-US" sz="1100" b="0" i="0" u="none" strike="noStrike" baseline="0" dirty="0">
              <a:latin typeface="+mn-lt"/>
            </a:endParaRPr>
          </a:p>
          <a:p>
            <a:pPr marL="285750" indent="-285750">
              <a:buFont typeface="Arial" panose="020B0604020202020204" pitchFamily="34" charset="0"/>
              <a:buChar char="•"/>
            </a:pPr>
            <a:r>
              <a:rPr lang="en-US" sz="1100" b="0" i="0" u="none" strike="noStrike" baseline="0" dirty="0">
                <a:latin typeface="+mn-lt"/>
              </a:rPr>
              <a:t>95% CI  for obs. contains the null  hypothesis value, HR=1 (or equivalently =0), of no treatment difference</a:t>
            </a:r>
            <a:r>
              <a:rPr lang="en-US" sz="1600" b="0" i="0" u="none" strike="noStrike" baseline="0" dirty="0">
                <a:latin typeface="intirr"/>
              </a:rPr>
              <a:t>.</a:t>
            </a:r>
            <a:endParaRPr lang="en-IN" sz="1600" dirty="0"/>
          </a:p>
        </p:txBody>
      </p:sp>
    </p:spTree>
    <p:extLst>
      <p:ext uri="{BB962C8B-B14F-4D97-AF65-F5344CB8AC3E}">
        <p14:creationId xmlns:p14="http://schemas.microsoft.com/office/powerpoint/2010/main" val="93890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F281-CC13-4BF7-8225-8065E93BEEEA}"/>
              </a:ext>
            </a:extLst>
          </p:cNvPr>
          <p:cNvSpPr>
            <a:spLocks noGrp="1"/>
          </p:cNvSpPr>
          <p:nvPr>
            <p:ph type="ctrTitle"/>
          </p:nvPr>
        </p:nvSpPr>
        <p:spPr>
          <a:xfrm>
            <a:off x="4356447" y="42520"/>
            <a:ext cx="4290012" cy="277500"/>
          </a:xfrm>
        </p:spPr>
        <p:txBody>
          <a:bodyPr/>
          <a:lstStyle/>
          <a:p>
            <a:pPr algn="ctr"/>
            <a:r>
              <a:rPr lang="en-IN" dirty="0"/>
              <a:t>Cox PH regression for number of lymphatic nodes effected: Node 4 </a:t>
            </a:r>
          </a:p>
        </p:txBody>
      </p:sp>
      <p:graphicFrame>
        <p:nvGraphicFramePr>
          <p:cNvPr id="17" name="Table 16">
            <a:extLst>
              <a:ext uri="{FF2B5EF4-FFF2-40B4-BE49-F238E27FC236}">
                <a16:creationId xmlns:a16="http://schemas.microsoft.com/office/drawing/2014/main" id="{2AF0248D-DEB7-473F-B690-158D64EA638D}"/>
              </a:ext>
            </a:extLst>
          </p:cNvPr>
          <p:cNvGraphicFramePr>
            <a:graphicFrameLocks noGrp="1"/>
          </p:cNvGraphicFramePr>
          <p:nvPr>
            <p:extLst>
              <p:ext uri="{D42A27DB-BD31-4B8C-83A1-F6EECF244321}">
                <p14:modId xmlns:p14="http://schemas.microsoft.com/office/powerpoint/2010/main" val="1962880034"/>
              </p:ext>
            </p:extLst>
          </p:nvPr>
        </p:nvGraphicFramePr>
        <p:xfrm>
          <a:off x="164748" y="703256"/>
          <a:ext cx="2209800" cy="783389"/>
        </p:xfrm>
        <a:graphic>
          <a:graphicData uri="http://schemas.openxmlformats.org/drawingml/2006/table">
            <a:tbl>
              <a:tblPr>
                <a:tableStyleId>{85BE263C-DBD7-4A20-BB59-AAB30ACAA65A}</a:tableStyleId>
              </a:tblPr>
              <a:tblGrid>
                <a:gridCol w="685800">
                  <a:extLst>
                    <a:ext uri="{9D8B030D-6E8A-4147-A177-3AD203B41FA5}">
                      <a16:colId xmlns:a16="http://schemas.microsoft.com/office/drawing/2014/main" val="3077527552"/>
                    </a:ext>
                  </a:extLst>
                </a:gridCol>
                <a:gridCol w="646751">
                  <a:extLst>
                    <a:ext uri="{9D8B030D-6E8A-4147-A177-3AD203B41FA5}">
                      <a16:colId xmlns:a16="http://schemas.microsoft.com/office/drawing/2014/main" val="1925734811"/>
                    </a:ext>
                  </a:extLst>
                </a:gridCol>
                <a:gridCol w="877249">
                  <a:extLst>
                    <a:ext uri="{9D8B030D-6E8A-4147-A177-3AD203B41FA5}">
                      <a16:colId xmlns:a16="http://schemas.microsoft.com/office/drawing/2014/main" val="2722034635"/>
                    </a:ext>
                  </a:extLst>
                </a:gridCol>
              </a:tblGrid>
              <a:tr h="182880">
                <a:tc>
                  <a:txBody>
                    <a:bodyPr/>
                    <a:lstStyle/>
                    <a:p>
                      <a:pPr algn="ctr" fontAlgn="b"/>
                      <a:r>
                        <a:rPr lang="en-IN" sz="1100" b="0" u="none" strike="noStrike" cap="none" dirty="0">
                          <a:solidFill>
                            <a:srgbClr val="000000"/>
                          </a:solidFill>
                          <a:effectLst/>
                          <a:sym typeface="Arial"/>
                        </a:rPr>
                        <a:t>Node4</a:t>
                      </a:r>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N</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Uncensored</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707857"/>
                  </a:ext>
                </a:extLst>
              </a:tr>
              <a:tr h="234749">
                <a:tc>
                  <a:txBody>
                    <a:bodyPr/>
                    <a:lstStyle/>
                    <a:p>
                      <a:pPr algn="ctr" fontAlgn="b"/>
                      <a:r>
                        <a:rPr lang="en-IN" sz="1100" b="0" u="none" strike="noStrike" dirty="0">
                          <a:solidFill>
                            <a:srgbClr val="000000"/>
                          </a:solidFill>
                          <a:effectLst/>
                        </a:rPr>
                        <a:t>&lt;4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660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322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878124"/>
                  </a:ext>
                </a:extLst>
              </a:tr>
              <a:tr h="182880">
                <a:tc>
                  <a:txBody>
                    <a:bodyPr/>
                    <a:lstStyle/>
                    <a:p>
                      <a:pPr algn="ctr" fontAlgn="b"/>
                      <a:r>
                        <a:rPr lang="en-IN" sz="1100" b="0" u="none" strike="noStrike" dirty="0">
                          <a:solidFill>
                            <a:srgbClr val="000000"/>
                          </a:solidFill>
                          <a:effectLst/>
                        </a:rPr>
                        <a:t>&gt;4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IN" sz="1100" b="0" u="none" strike="noStrike" cap="none" dirty="0">
                          <a:solidFill>
                            <a:schemeClr val="dk1"/>
                          </a:solidFill>
                          <a:effectLst/>
                          <a:sym typeface="Arial"/>
                        </a:rPr>
                        <a:t>230</a:t>
                      </a:r>
                      <a:endParaRPr lang="en-IN" sz="1100" b="0" i="0" u="none" strike="noStrike" cap="none" dirty="0">
                        <a:solidFill>
                          <a:schemeClr val="dk1"/>
                        </a:solidFill>
                        <a:effectLst/>
                        <a:latin typeface="+mn-lt"/>
                        <a:ea typeface="+mn-ea"/>
                        <a:cs typeface="+mn-cs"/>
                        <a:sym typeface="Arial"/>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236</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812885"/>
                  </a:ext>
                </a:extLst>
              </a:tr>
              <a:tr h="182880">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723802"/>
                  </a:ext>
                </a:extLst>
              </a:tr>
            </a:tbl>
          </a:graphicData>
        </a:graphic>
      </p:graphicFrame>
      <p:graphicFrame>
        <p:nvGraphicFramePr>
          <p:cNvPr id="18" name="Table 17">
            <a:extLst>
              <a:ext uri="{FF2B5EF4-FFF2-40B4-BE49-F238E27FC236}">
                <a16:creationId xmlns:a16="http://schemas.microsoft.com/office/drawing/2014/main" id="{F07B2664-49D2-42AE-B648-D39024F0AFDF}"/>
              </a:ext>
            </a:extLst>
          </p:cNvPr>
          <p:cNvGraphicFramePr>
            <a:graphicFrameLocks noGrp="1"/>
          </p:cNvGraphicFramePr>
          <p:nvPr>
            <p:extLst>
              <p:ext uri="{D42A27DB-BD31-4B8C-83A1-F6EECF244321}">
                <p14:modId xmlns:p14="http://schemas.microsoft.com/office/powerpoint/2010/main" val="4214131645"/>
              </p:ext>
            </p:extLst>
          </p:nvPr>
        </p:nvGraphicFramePr>
        <p:xfrm>
          <a:off x="164748" y="2406226"/>
          <a:ext cx="4232043" cy="736505"/>
        </p:xfrm>
        <a:graphic>
          <a:graphicData uri="http://schemas.openxmlformats.org/drawingml/2006/table">
            <a:tbl>
              <a:tblPr>
                <a:tableStyleId>{85BE263C-DBD7-4A20-BB59-AAB30ACAA65A}</a:tableStyleId>
              </a:tblPr>
              <a:tblGrid>
                <a:gridCol w="693304">
                  <a:extLst>
                    <a:ext uri="{9D8B030D-6E8A-4147-A177-3AD203B41FA5}">
                      <a16:colId xmlns:a16="http://schemas.microsoft.com/office/drawing/2014/main" val="1074342548"/>
                    </a:ext>
                  </a:extLst>
                </a:gridCol>
                <a:gridCol w="693304">
                  <a:extLst>
                    <a:ext uri="{9D8B030D-6E8A-4147-A177-3AD203B41FA5}">
                      <a16:colId xmlns:a16="http://schemas.microsoft.com/office/drawing/2014/main" val="2259329136"/>
                    </a:ext>
                  </a:extLst>
                </a:gridCol>
                <a:gridCol w="693304">
                  <a:extLst>
                    <a:ext uri="{9D8B030D-6E8A-4147-A177-3AD203B41FA5}">
                      <a16:colId xmlns:a16="http://schemas.microsoft.com/office/drawing/2014/main" val="1571847156"/>
                    </a:ext>
                  </a:extLst>
                </a:gridCol>
                <a:gridCol w="693304">
                  <a:extLst>
                    <a:ext uri="{9D8B030D-6E8A-4147-A177-3AD203B41FA5}">
                      <a16:colId xmlns:a16="http://schemas.microsoft.com/office/drawing/2014/main" val="4074705431"/>
                    </a:ext>
                  </a:extLst>
                </a:gridCol>
                <a:gridCol w="1458827">
                  <a:extLst>
                    <a:ext uri="{9D8B030D-6E8A-4147-A177-3AD203B41FA5}">
                      <a16:colId xmlns:a16="http://schemas.microsoft.com/office/drawing/2014/main" val="1795985594"/>
                    </a:ext>
                  </a:extLst>
                </a:gridCol>
              </a:tblGrid>
              <a:tr h="317405">
                <a:tc>
                  <a:txBody>
                    <a:bodyPr/>
                    <a:lstStyle/>
                    <a:p>
                      <a:pPr algn="ctr" fontAlgn="b"/>
                      <a:r>
                        <a:rPr lang="en-IN" sz="1100" u="none" strike="noStrike" dirty="0">
                          <a:effectLst/>
                        </a:rPr>
                        <a:t>Treatment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Coeff</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exp(</a:t>
                      </a:r>
                      <a:r>
                        <a:rPr lang="en-IN" sz="1100" u="none" strike="noStrike" dirty="0" err="1">
                          <a:effectLst/>
                          <a:latin typeface="+mj-lt"/>
                        </a:rPr>
                        <a:t>coeff</a:t>
                      </a:r>
                      <a:r>
                        <a:rPr lang="en-IN" sz="1100" u="none" strike="noStrike" dirty="0">
                          <a:effectLst/>
                          <a:latin typeface="+mj-lt"/>
                        </a:rPr>
                        <a:t>)</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p-value</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Confidence interval</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5536530"/>
                  </a:ext>
                </a:extLst>
              </a:tr>
              <a:tr h="0">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5459660"/>
                  </a:ext>
                </a:extLst>
              </a:tr>
              <a:tr h="243840">
                <a:tc>
                  <a:txBody>
                    <a:bodyPr/>
                    <a:lstStyle/>
                    <a:p>
                      <a:pPr algn="ctr" fontAlgn="b"/>
                      <a:r>
                        <a:rPr lang="en-IN" sz="1100" b="0" u="none" strike="noStrike" dirty="0">
                          <a:solidFill>
                            <a:srgbClr val="000000"/>
                          </a:solidFill>
                          <a:effectLst/>
                        </a:rPr>
                        <a:t>Nodes &gt;4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solidFill>
                            <a:srgbClr val="000000"/>
                          </a:solidFill>
                          <a:effectLst/>
                          <a:latin typeface="+mj-lt"/>
                        </a:rPr>
                        <a:t>0.87</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2.39</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&lt;0.005</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latin typeface="+mj-lt"/>
                        </a:rPr>
                        <a:t>[1.06 -1.97 ]</a:t>
                      </a:r>
                      <a:endParaRPr lang="en-IN" sz="11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626509"/>
                  </a:ext>
                </a:extLst>
              </a:tr>
            </a:tbl>
          </a:graphicData>
        </a:graphic>
      </p:graphicFrame>
      <p:graphicFrame>
        <p:nvGraphicFramePr>
          <p:cNvPr id="19" name="Table 18">
            <a:extLst>
              <a:ext uri="{FF2B5EF4-FFF2-40B4-BE49-F238E27FC236}">
                <a16:creationId xmlns:a16="http://schemas.microsoft.com/office/drawing/2014/main" id="{0DCB4B18-814E-4B6B-B38F-DC4346FA37A7}"/>
              </a:ext>
            </a:extLst>
          </p:cNvPr>
          <p:cNvGraphicFramePr>
            <a:graphicFrameLocks noGrp="1"/>
          </p:cNvGraphicFramePr>
          <p:nvPr>
            <p:extLst>
              <p:ext uri="{D42A27DB-BD31-4B8C-83A1-F6EECF244321}">
                <p14:modId xmlns:p14="http://schemas.microsoft.com/office/powerpoint/2010/main" val="1544479499"/>
              </p:ext>
            </p:extLst>
          </p:nvPr>
        </p:nvGraphicFramePr>
        <p:xfrm>
          <a:off x="170478" y="1635313"/>
          <a:ext cx="2115374" cy="556260"/>
        </p:xfrm>
        <a:graphic>
          <a:graphicData uri="http://schemas.openxmlformats.org/drawingml/2006/table">
            <a:tbl>
              <a:tblPr>
                <a:tableStyleId>{85BE263C-DBD7-4A20-BB59-AAB30ACAA65A}</a:tableStyleId>
              </a:tblPr>
              <a:tblGrid>
                <a:gridCol w="722952">
                  <a:extLst>
                    <a:ext uri="{9D8B030D-6E8A-4147-A177-3AD203B41FA5}">
                      <a16:colId xmlns:a16="http://schemas.microsoft.com/office/drawing/2014/main" val="3552222714"/>
                    </a:ext>
                  </a:extLst>
                </a:gridCol>
                <a:gridCol w="675730">
                  <a:extLst>
                    <a:ext uri="{9D8B030D-6E8A-4147-A177-3AD203B41FA5}">
                      <a16:colId xmlns:a16="http://schemas.microsoft.com/office/drawing/2014/main" val="997124995"/>
                    </a:ext>
                  </a:extLst>
                </a:gridCol>
                <a:gridCol w="716692">
                  <a:extLst>
                    <a:ext uri="{9D8B030D-6E8A-4147-A177-3AD203B41FA5}">
                      <a16:colId xmlns:a16="http://schemas.microsoft.com/office/drawing/2014/main" val="3163673578"/>
                    </a:ext>
                  </a:extLst>
                </a:gridCol>
              </a:tblGrid>
              <a:tr h="182880">
                <a:tc>
                  <a:txBody>
                    <a:bodyPr/>
                    <a:lstStyle/>
                    <a:p>
                      <a:pPr algn="ctr" fontAlgn="b"/>
                      <a:r>
                        <a:rPr lang="en-IN" sz="1100" u="none" strike="noStrike" dirty="0">
                          <a:effectLst/>
                        </a:rPr>
                        <a:t>Treatment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  X1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537488"/>
                  </a:ext>
                </a:extLst>
              </a:tr>
              <a:tr h="182880">
                <a:tc>
                  <a:txBody>
                    <a:bodyPr/>
                    <a:lstStyle/>
                    <a:p>
                      <a:pPr algn="ctr" fontAlgn="b"/>
                      <a:r>
                        <a:rPr lang="en-IN" sz="1100" u="none" strike="noStrike" dirty="0">
                          <a:effectLst/>
                        </a:rPr>
                        <a:t>&gt;4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4237363"/>
                  </a:ext>
                </a:extLst>
              </a:tr>
              <a:tr h="190500">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5218617"/>
                  </a:ext>
                </a:extLst>
              </a:tr>
            </a:tbl>
          </a:graphicData>
        </a:graphic>
      </p:graphicFrame>
      <p:sp>
        <p:nvSpPr>
          <p:cNvPr id="20" name="Rectangle 19">
            <a:extLst>
              <a:ext uri="{FF2B5EF4-FFF2-40B4-BE49-F238E27FC236}">
                <a16:creationId xmlns:a16="http://schemas.microsoft.com/office/drawing/2014/main" id="{ED713DA4-3E02-4C68-811A-E8488A8C312D}"/>
              </a:ext>
            </a:extLst>
          </p:cNvPr>
          <p:cNvSpPr/>
          <p:nvPr/>
        </p:nvSpPr>
        <p:spPr>
          <a:xfrm>
            <a:off x="1537358" y="2887213"/>
            <a:ext cx="714074" cy="312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E15B6229-C587-4E13-B7E8-4E0D801C943C}"/>
              </a:ext>
            </a:extLst>
          </p:cNvPr>
          <p:cNvSpPr/>
          <p:nvPr/>
        </p:nvSpPr>
        <p:spPr>
          <a:xfrm>
            <a:off x="3083256" y="2861357"/>
            <a:ext cx="1273191" cy="312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2EF99486-C8C8-4E08-814C-06566C38B873}"/>
              </a:ext>
            </a:extLst>
          </p:cNvPr>
          <p:cNvCxnSpPr>
            <a:cxnSpLocks/>
          </p:cNvCxnSpPr>
          <p:nvPr/>
        </p:nvCxnSpPr>
        <p:spPr>
          <a:xfrm flipV="1">
            <a:off x="1894395" y="3199447"/>
            <a:ext cx="0" cy="32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1940FB-D58B-4C24-A8DB-C4B7668199D7}"/>
              </a:ext>
            </a:extLst>
          </p:cNvPr>
          <p:cNvCxnSpPr>
            <a:cxnSpLocks/>
          </p:cNvCxnSpPr>
          <p:nvPr/>
        </p:nvCxnSpPr>
        <p:spPr>
          <a:xfrm flipV="1">
            <a:off x="2564800" y="3137746"/>
            <a:ext cx="0" cy="809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7063471-DA7D-4D55-9C56-13C685FF207D}"/>
              </a:ext>
            </a:extLst>
          </p:cNvPr>
          <p:cNvCxnSpPr>
            <a:cxnSpLocks/>
          </p:cNvCxnSpPr>
          <p:nvPr/>
        </p:nvCxnSpPr>
        <p:spPr>
          <a:xfrm flipV="1">
            <a:off x="3642732" y="3225825"/>
            <a:ext cx="0" cy="2709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329F716-932A-4BD8-A442-68AC3D602548}"/>
              </a:ext>
            </a:extLst>
          </p:cNvPr>
          <p:cNvSpPr txBox="1"/>
          <p:nvPr/>
        </p:nvSpPr>
        <p:spPr>
          <a:xfrm>
            <a:off x="1464527" y="3496782"/>
            <a:ext cx="1005840" cy="261610"/>
          </a:xfrm>
          <a:prstGeom prst="rect">
            <a:avLst/>
          </a:prstGeom>
          <a:noFill/>
        </p:spPr>
        <p:txBody>
          <a:bodyPr wrap="square" rtlCol="0">
            <a:spAutoFit/>
          </a:bodyPr>
          <a:lstStyle/>
          <a:p>
            <a:r>
              <a:rPr lang="en-IN" sz="1100" dirty="0"/>
              <a:t>HR &gt; 1</a:t>
            </a:r>
          </a:p>
        </p:txBody>
      </p:sp>
      <p:sp>
        <p:nvSpPr>
          <p:cNvPr id="26" name="TextBox 25">
            <a:extLst>
              <a:ext uri="{FF2B5EF4-FFF2-40B4-BE49-F238E27FC236}">
                <a16:creationId xmlns:a16="http://schemas.microsoft.com/office/drawing/2014/main" id="{043F2EFA-3D10-4B13-A573-F6051D3AF458}"/>
              </a:ext>
            </a:extLst>
          </p:cNvPr>
          <p:cNvSpPr txBox="1"/>
          <p:nvPr/>
        </p:nvSpPr>
        <p:spPr>
          <a:xfrm>
            <a:off x="2077416" y="3958337"/>
            <a:ext cx="1005840" cy="261610"/>
          </a:xfrm>
          <a:prstGeom prst="rect">
            <a:avLst/>
          </a:prstGeom>
          <a:noFill/>
        </p:spPr>
        <p:txBody>
          <a:bodyPr wrap="square" rtlCol="0">
            <a:spAutoFit/>
          </a:bodyPr>
          <a:lstStyle/>
          <a:p>
            <a:r>
              <a:rPr lang="en-IN" sz="1100" dirty="0"/>
              <a:t>Significant </a:t>
            </a:r>
          </a:p>
        </p:txBody>
      </p:sp>
      <p:sp>
        <p:nvSpPr>
          <p:cNvPr id="27" name="TextBox 26">
            <a:extLst>
              <a:ext uri="{FF2B5EF4-FFF2-40B4-BE49-F238E27FC236}">
                <a16:creationId xmlns:a16="http://schemas.microsoft.com/office/drawing/2014/main" id="{9F931339-9667-4D01-9407-419D744FA247}"/>
              </a:ext>
            </a:extLst>
          </p:cNvPr>
          <p:cNvSpPr txBox="1"/>
          <p:nvPr/>
        </p:nvSpPr>
        <p:spPr>
          <a:xfrm>
            <a:off x="3083256" y="3522637"/>
            <a:ext cx="2383715" cy="430887"/>
          </a:xfrm>
          <a:prstGeom prst="rect">
            <a:avLst/>
          </a:prstGeom>
          <a:noFill/>
        </p:spPr>
        <p:txBody>
          <a:bodyPr wrap="square" rtlCol="0">
            <a:spAutoFit/>
          </a:bodyPr>
          <a:lstStyle/>
          <a:p>
            <a:r>
              <a:rPr lang="en-IN" sz="1100" dirty="0"/>
              <a:t>Confidence interval does not contain 1</a:t>
            </a:r>
          </a:p>
        </p:txBody>
      </p:sp>
      <p:sp>
        <p:nvSpPr>
          <p:cNvPr id="28" name="TextBox 27">
            <a:extLst>
              <a:ext uri="{FF2B5EF4-FFF2-40B4-BE49-F238E27FC236}">
                <a16:creationId xmlns:a16="http://schemas.microsoft.com/office/drawing/2014/main" id="{95689614-1FC3-4546-8DBF-64DF72737E04}"/>
              </a:ext>
            </a:extLst>
          </p:cNvPr>
          <p:cNvSpPr txBox="1"/>
          <p:nvPr/>
        </p:nvSpPr>
        <p:spPr>
          <a:xfrm>
            <a:off x="2998500" y="828989"/>
            <a:ext cx="5495818" cy="441468"/>
          </a:xfrm>
          <a:prstGeom prst="rect">
            <a:avLst/>
          </a:prstGeom>
          <a:noFill/>
        </p:spPr>
        <p:txBody>
          <a:bodyPr wrap="square" rtlCol="0">
            <a:spAutoFit/>
          </a:bodyPr>
          <a:lstStyle/>
          <a:p>
            <a:pPr>
              <a:lnSpc>
                <a:spcPct val="107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A total of 888 patients were </a:t>
            </a:r>
            <a:r>
              <a:rPr lang="en-IN" sz="1100" dirty="0">
                <a:latin typeface="Arial" panose="020B0604020202020204" pitchFamily="34" charset="0"/>
                <a:ea typeface="Calibri" panose="020F0502020204030204" pitchFamily="34" charset="0"/>
                <a:cs typeface="Arial" panose="020B0604020202020204" pitchFamily="34" charset="0"/>
              </a:rPr>
              <a:t>followed of which  for 230  patients cancer had spread to more than 4 lymphatic nodes. </a:t>
            </a:r>
            <a:endParaRPr lang="en-IN" sz="11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F61A1658-3F77-4CB3-BB7F-164DDC11135D}"/>
              </a:ext>
            </a:extLst>
          </p:cNvPr>
          <p:cNvCxnSpPr/>
          <p:nvPr/>
        </p:nvCxnSpPr>
        <p:spPr>
          <a:xfrm flipH="1">
            <a:off x="2564800" y="1838967"/>
            <a:ext cx="138273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2EF6B0-9B03-4FB9-9542-A28969F04F83}"/>
              </a:ext>
            </a:extLst>
          </p:cNvPr>
          <p:cNvSpPr txBox="1"/>
          <p:nvPr/>
        </p:nvSpPr>
        <p:spPr>
          <a:xfrm>
            <a:off x="4041959" y="1651617"/>
            <a:ext cx="4676078" cy="307777"/>
          </a:xfrm>
          <a:prstGeom prst="rect">
            <a:avLst/>
          </a:prstGeom>
          <a:noFill/>
        </p:spPr>
        <p:txBody>
          <a:bodyPr wrap="square" rtlCol="0">
            <a:spAutoFit/>
          </a:bodyPr>
          <a:lstStyle/>
          <a:p>
            <a:r>
              <a:rPr lang="en-IN" dirty="0"/>
              <a:t>Mathematical formulation for cox exploratory variables.</a:t>
            </a:r>
          </a:p>
        </p:txBody>
      </p:sp>
      <p:sp>
        <p:nvSpPr>
          <p:cNvPr id="2" name="TextBox 1">
            <a:extLst>
              <a:ext uri="{FF2B5EF4-FFF2-40B4-BE49-F238E27FC236}">
                <a16:creationId xmlns:a16="http://schemas.microsoft.com/office/drawing/2014/main" id="{3D50DF5A-EE9E-4A88-9D69-5BE0EEFCDA7C}"/>
              </a:ext>
            </a:extLst>
          </p:cNvPr>
          <p:cNvSpPr txBox="1"/>
          <p:nvPr/>
        </p:nvSpPr>
        <p:spPr>
          <a:xfrm>
            <a:off x="5067195" y="2421942"/>
            <a:ext cx="3836020" cy="1277273"/>
          </a:xfrm>
          <a:prstGeom prst="rect">
            <a:avLst/>
          </a:prstGeom>
          <a:noFill/>
        </p:spPr>
        <p:txBody>
          <a:bodyPr wrap="square" rtlCol="0">
            <a:spAutoFit/>
          </a:bodyPr>
          <a:lstStyle/>
          <a:p>
            <a:pPr marL="285750" indent="-285750">
              <a:buFont typeface="Arial" panose="020B0604020202020204" pitchFamily="34" charset="0"/>
              <a:buChar char="•"/>
            </a:pPr>
            <a:r>
              <a:rPr lang="en-US" sz="1100" b="0" i="0" u="none" strike="noStrike" baseline="0" dirty="0">
                <a:latin typeface="Arial" panose="020B0604020202020204" pitchFamily="34" charset="0"/>
                <a:cs typeface="Arial" panose="020B0604020202020204" pitchFamily="34" charset="0"/>
              </a:rPr>
              <a:t>For group with nodes greater than 4 HR&gt;1,Such a HR implies a more risk for patients with less spread of cancer  since HR&gt;1.</a:t>
            </a:r>
          </a:p>
          <a:p>
            <a:pPr marL="285750" indent="-285750">
              <a:buFont typeface="Arial" panose="020B0604020202020204" pitchFamily="34" charset="0"/>
              <a:buChar char="•"/>
            </a:pPr>
            <a:endParaRPr lang="en-US" sz="1100" b="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0" i="0" u="none" strike="noStrike" baseline="0" dirty="0">
                <a:latin typeface="Arial" panose="020B0604020202020204" pitchFamily="34" charset="0"/>
                <a:cs typeface="Arial" panose="020B0604020202020204" pitchFamily="34" charset="0"/>
              </a:rPr>
              <a:t>95% CI  for doesn’t  contains the null  hypothesis value, HR=1 (or equivalently =0), for difference in number of nodes disease has spread to.</a:t>
            </a:r>
            <a:endParaRPr lang="en-IN"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505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18EA-F7EB-4857-8C68-93C4D5EA5969}"/>
              </a:ext>
            </a:extLst>
          </p:cNvPr>
          <p:cNvSpPr>
            <a:spLocks noGrp="1"/>
          </p:cNvSpPr>
          <p:nvPr>
            <p:ph type="ctrTitle"/>
          </p:nvPr>
        </p:nvSpPr>
        <p:spPr/>
        <p:txBody>
          <a:bodyPr/>
          <a:lstStyle/>
          <a:p>
            <a:r>
              <a:rPr lang="en-IN" dirty="0"/>
              <a:t>MEET THE TEAM</a:t>
            </a:r>
          </a:p>
        </p:txBody>
      </p:sp>
      <p:sp>
        <p:nvSpPr>
          <p:cNvPr id="6" name="Text Placeholder 4">
            <a:extLst>
              <a:ext uri="{FF2B5EF4-FFF2-40B4-BE49-F238E27FC236}">
                <a16:creationId xmlns:a16="http://schemas.microsoft.com/office/drawing/2014/main" id="{F4103FDE-765A-487B-9D00-7EE935102D2A}"/>
              </a:ext>
            </a:extLst>
          </p:cNvPr>
          <p:cNvSpPr txBox="1">
            <a:spLocks/>
          </p:cNvSpPr>
          <p:nvPr/>
        </p:nvSpPr>
        <p:spPr>
          <a:xfrm>
            <a:off x="496049" y="2243552"/>
            <a:ext cx="1778893" cy="367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Shashank Shekhar</a:t>
            </a:r>
          </a:p>
          <a:p>
            <a:pPr algn="ctr"/>
            <a:r>
              <a:rPr lang="en-US" b="1" dirty="0"/>
              <a:t>C20024</a:t>
            </a:r>
          </a:p>
        </p:txBody>
      </p:sp>
      <p:sp>
        <p:nvSpPr>
          <p:cNvPr id="7" name="Text Placeholder 9">
            <a:extLst>
              <a:ext uri="{FF2B5EF4-FFF2-40B4-BE49-F238E27FC236}">
                <a16:creationId xmlns:a16="http://schemas.microsoft.com/office/drawing/2014/main" id="{6891743E-9B8B-4ACE-8AD6-0939D4C39C12}"/>
              </a:ext>
            </a:extLst>
          </p:cNvPr>
          <p:cNvSpPr txBox="1">
            <a:spLocks/>
          </p:cNvSpPr>
          <p:nvPr/>
        </p:nvSpPr>
        <p:spPr>
          <a:xfrm>
            <a:off x="2772173" y="4392392"/>
            <a:ext cx="1465259" cy="3598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Amit Agarwal</a:t>
            </a:r>
          </a:p>
          <a:p>
            <a:pPr algn="ctr"/>
            <a:r>
              <a:rPr lang="en-US" b="1" dirty="0"/>
              <a:t>C20003</a:t>
            </a:r>
          </a:p>
        </p:txBody>
      </p:sp>
      <p:sp>
        <p:nvSpPr>
          <p:cNvPr id="8" name="Text Placeholder 14">
            <a:extLst>
              <a:ext uri="{FF2B5EF4-FFF2-40B4-BE49-F238E27FC236}">
                <a16:creationId xmlns:a16="http://schemas.microsoft.com/office/drawing/2014/main" id="{4D213FF0-BBD7-4889-AAD3-1F1A20943743}"/>
              </a:ext>
            </a:extLst>
          </p:cNvPr>
          <p:cNvSpPr txBox="1">
            <a:spLocks/>
          </p:cNvSpPr>
          <p:nvPr/>
        </p:nvSpPr>
        <p:spPr>
          <a:xfrm>
            <a:off x="6959229" y="2207496"/>
            <a:ext cx="1465259" cy="3598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Sourav Maji</a:t>
            </a:r>
          </a:p>
          <a:p>
            <a:pPr algn="ctr"/>
            <a:r>
              <a:rPr lang="en-US" b="1" dirty="0"/>
              <a:t>C20026</a:t>
            </a:r>
          </a:p>
        </p:txBody>
      </p:sp>
      <p:sp>
        <p:nvSpPr>
          <p:cNvPr id="9" name="Text Placeholder 19">
            <a:extLst>
              <a:ext uri="{FF2B5EF4-FFF2-40B4-BE49-F238E27FC236}">
                <a16:creationId xmlns:a16="http://schemas.microsoft.com/office/drawing/2014/main" id="{4FF7CE37-3DCA-4E4B-A037-5B8323F2F318}"/>
              </a:ext>
            </a:extLst>
          </p:cNvPr>
          <p:cNvSpPr txBox="1">
            <a:spLocks/>
          </p:cNvSpPr>
          <p:nvPr/>
        </p:nvSpPr>
        <p:spPr>
          <a:xfrm>
            <a:off x="2659148" y="2251705"/>
            <a:ext cx="1778892" cy="3598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Mohit Kumar Saini</a:t>
            </a:r>
          </a:p>
          <a:p>
            <a:pPr algn="ctr"/>
            <a:r>
              <a:rPr lang="en-US" b="1" dirty="0"/>
              <a:t>C20015</a:t>
            </a:r>
          </a:p>
        </p:txBody>
      </p:sp>
      <p:sp>
        <p:nvSpPr>
          <p:cNvPr id="10" name="Text Placeholder 24">
            <a:extLst>
              <a:ext uri="{FF2B5EF4-FFF2-40B4-BE49-F238E27FC236}">
                <a16:creationId xmlns:a16="http://schemas.microsoft.com/office/drawing/2014/main" id="{ADB86772-7EA2-4843-8C0A-BA40BCFD987A}"/>
              </a:ext>
            </a:extLst>
          </p:cNvPr>
          <p:cNvSpPr txBox="1">
            <a:spLocks/>
          </p:cNvSpPr>
          <p:nvPr/>
        </p:nvSpPr>
        <p:spPr>
          <a:xfrm>
            <a:off x="4775183" y="2233193"/>
            <a:ext cx="1659594" cy="3598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Debajyoti Podder</a:t>
            </a:r>
          </a:p>
          <a:p>
            <a:pPr algn="ctr"/>
            <a:r>
              <a:rPr lang="en-US" b="1" dirty="0"/>
              <a:t>C20011</a:t>
            </a:r>
          </a:p>
        </p:txBody>
      </p:sp>
      <p:pic>
        <p:nvPicPr>
          <p:cNvPr id="11" name="Picture Placeholder 31">
            <a:extLst>
              <a:ext uri="{FF2B5EF4-FFF2-40B4-BE49-F238E27FC236}">
                <a16:creationId xmlns:a16="http://schemas.microsoft.com/office/drawing/2014/main" id="{06BC7D22-8EDE-4F30-A92B-D24E80010B60}"/>
              </a:ext>
            </a:extLst>
          </p:cNvPr>
          <p:cNvPicPr>
            <a:picLocks noChangeAspect="1"/>
          </p:cNvPicPr>
          <p:nvPr/>
        </p:nvPicPr>
        <p:blipFill>
          <a:blip r:embed="rId2"/>
          <a:srcRect l="852" r="852"/>
          <a:stretch>
            <a:fillRect/>
          </a:stretch>
        </p:blipFill>
        <p:spPr>
          <a:xfrm>
            <a:off x="665264" y="599192"/>
            <a:ext cx="1465260" cy="1490134"/>
          </a:xfrm>
          <a:prstGeom prst="rect">
            <a:avLst/>
          </a:prstGeom>
        </p:spPr>
      </p:pic>
      <p:pic>
        <p:nvPicPr>
          <p:cNvPr id="12" name="Picture Placeholder 59">
            <a:extLst>
              <a:ext uri="{FF2B5EF4-FFF2-40B4-BE49-F238E27FC236}">
                <a16:creationId xmlns:a16="http://schemas.microsoft.com/office/drawing/2014/main" id="{5FD5809B-84D3-4351-BD35-4A4BD9FB91B0}"/>
              </a:ext>
            </a:extLst>
          </p:cNvPr>
          <p:cNvPicPr>
            <a:picLocks noChangeAspect="1"/>
          </p:cNvPicPr>
          <p:nvPr/>
        </p:nvPicPr>
        <p:blipFill>
          <a:blip r:embed="rId3"/>
          <a:srcRect l="852" r="852"/>
          <a:stretch>
            <a:fillRect/>
          </a:stretch>
        </p:blipFill>
        <p:spPr>
          <a:xfrm>
            <a:off x="2772173" y="2826674"/>
            <a:ext cx="1465260" cy="1490134"/>
          </a:xfrm>
          <a:prstGeom prst="rect">
            <a:avLst/>
          </a:prstGeom>
        </p:spPr>
      </p:pic>
      <p:pic>
        <p:nvPicPr>
          <p:cNvPr id="13" name="Picture Placeholder 33">
            <a:extLst>
              <a:ext uri="{FF2B5EF4-FFF2-40B4-BE49-F238E27FC236}">
                <a16:creationId xmlns:a16="http://schemas.microsoft.com/office/drawing/2014/main" id="{5D562B62-C833-46D4-A6A2-1D5C302AAFAB}"/>
              </a:ext>
            </a:extLst>
          </p:cNvPr>
          <p:cNvPicPr>
            <a:picLocks noChangeAspect="1"/>
          </p:cNvPicPr>
          <p:nvPr/>
        </p:nvPicPr>
        <p:blipFill>
          <a:blip r:embed="rId4"/>
          <a:srcRect l="852" r="852"/>
          <a:stretch>
            <a:fillRect/>
          </a:stretch>
        </p:blipFill>
        <p:spPr>
          <a:xfrm>
            <a:off x="6959228" y="532285"/>
            <a:ext cx="1465260" cy="1490134"/>
          </a:xfrm>
          <a:prstGeom prst="rect">
            <a:avLst/>
          </a:prstGeom>
        </p:spPr>
      </p:pic>
      <p:pic>
        <p:nvPicPr>
          <p:cNvPr id="14" name="Picture Placeholder 35">
            <a:extLst>
              <a:ext uri="{FF2B5EF4-FFF2-40B4-BE49-F238E27FC236}">
                <a16:creationId xmlns:a16="http://schemas.microsoft.com/office/drawing/2014/main" id="{F39B880D-2331-4489-A456-08602CB1BE7E}"/>
              </a:ext>
            </a:extLst>
          </p:cNvPr>
          <p:cNvPicPr>
            <a:picLocks noChangeAspect="1"/>
          </p:cNvPicPr>
          <p:nvPr/>
        </p:nvPicPr>
        <p:blipFill>
          <a:blip r:embed="rId5"/>
          <a:srcRect l="852" r="852"/>
          <a:stretch>
            <a:fillRect/>
          </a:stretch>
        </p:blipFill>
        <p:spPr>
          <a:xfrm>
            <a:off x="2792339" y="640556"/>
            <a:ext cx="1465260" cy="1490134"/>
          </a:xfrm>
          <a:prstGeom prst="rect">
            <a:avLst/>
          </a:prstGeom>
        </p:spPr>
      </p:pic>
      <p:pic>
        <p:nvPicPr>
          <p:cNvPr id="15" name="Picture Placeholder 37">
            <a:extLst>
              <a:ext uri="{FF2B5EF4-FFF2-40B4-BE49-F238E27FC236}">
                <a16:creationId xmlns:a16="http://schemas.microsoft.com/office/drawing/2014/main" id="{D43D0C17-8ACC-4A4B-8658-637CDA59309D}"/>
              </a:ext>
            </a:extLst>
          </p:cNvPr>
          <p:cNvPicPr>
            <a:picLocks noChangeAspect="1"/>
          </p:cNvPicPr>
          <p:nvPr/>
        </p:nvPicPr>
        <p:blipFill>
          <a:blip r:embed="rId6"/>
          <a:srcRect l="852" r="852"/>
          <a:stretch>
            <a:fillRect/>
          </a:stretch>
        </p:blipFill>
        <p:spPr>
          <a:xfrm>
            <a:off x="4872350" y="532285"/>
            <a:ext cx="1465260" cy="1490134"/>
          </a:xfrm>
          <a:prstGeom prst="rect">
            <a:avLst/>
          </a:prstGeom>
        </p:spPr>
      </p:pic>
      <p:pic>
        <p:nvPicPr>
          <p:cNvPr id="4" name="Picture 3">
            <a:extLst>
              <a:ext uri="{FF2B5EF4-FFF2-40B4-BE49-F238E27FC236}">
                <a16:creationId xmlns:a16="http://schemas.microsoft.com/office/drawing/2014/main" id="{512C0407-88B4-4EE7-B0CF-D9727C06BAA7}"/>
              </a:ext>
            </a:extLst>
          </p:cNvPr>
          <p:cNvPicPr>
            <a:picLocks noChangeAspect="1"/>
          </p:cNvPicPr>
          <p:nvPr/>
        </p:nvPicPr>
        <p:blipFill>
          <a:blip r:embed="rId7"/>
          <a:stretch>
            <a:fillRect/>
          </a:stretch>
        </p:blipFill>
        <p:spPr>
          <a:xfrm>
            <a:off x="4876624" y="2826674"/>
            <a:ext cx="1465260" cy="1455536"/>
          </a:xfrm>
          <a:prstGeom prst="rect">
            <a:avLst/>
          </a:prstGeom>
        </p:spPr>
      </p:pic>
      <p:sp>
        <p:nvSpPr>
          <p:cNvPr id="18" name="Text Placeholder 9">
            <a:extLst>
              <a:ext uri="{FF2B5EF4-FFF2-40B4-BE49-F238E27FC236}">
                <a16:creationId xmlns:a16="http://schemas.microsoft.com/office/drawing/2014/main" id="{6EE1CD22-1897-4054-BB44-306D084DEB48}"/>
              </a:ext>
            </a:extLst>
          </p:cNvPr>
          <p:cNvSpPr txBox="1">
            <a:spLocks/>
          </p:cNvSpPr>
          <p:nvPr/>
        </p:nvSpPr>
        <p:spPr>
          <a:xfrm>
            <a:off x="4669409" y="4392392"/>
            <a:ext cx="1879690" cy="3598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t>Agastya Bhooshan</a:t>
            </a:r>
          </a:p>
          <a:p>
            <a:pPr algn="ctr"/>
            <a:r>
              <a:rPr lang="en-IN" b="1" dirty="0"/>
              <a:t>C20002</a:t>
            </a:r>
            <a:endParaRPr lang="en-US" b="1" dirty="0"/>
          </a:p>
        </p:txBody>
      </p:sp>
    </p:spTree>
    <p:extLst>
      <p:ext uri="{BB962C8B-B14F-4D97-AF65-F5344CB8AC3E}">
        <p14:creationId xmlns:p14="http://schemas.microsoft.com/office/powerpoint/2010/main" val="292050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F281-CC13-4BF7-8225-8065E93BEEEA}"/>
              </a:ext>
            </a:extLst>
          </p:cNvPr>
          <p:cNvSpPr>
            <a:spLocks noGrp="1"/>
          </p:cNvSpPr>
          <p:nvPr>
            <p:ph type="ctrTitle"/>
          </p:nvPr>
        </p:nvSpPr>
        <p:spPr>
          <a:xfrm>
            <a:off x="4371066" y="43501"/>
            <a:ext cx="4590706" cy="277500"/>
          </a:xfrm>
        </p:spPr>
        <p:txBody>
          <a:bodyPr/>
          <a:lstStyle/>
          <a:p>
            <a:pPr algn="ctr"/>
            <a:r>
              <a:rPr lang="en-IN" dirty="0"/>
              <a:t>Cox PH regression with TWO Exploratory Variable: Treatment  and Node4</a:t>
            </a:r>
          </a:p>
        </p:txBody>
      </p:sp>
      <p:graphicFrame>
        <p:nvGraphicFramePr>
          <p:cNvPr id="17" name="Table 16">
            <a:extLst>
              <a:ext uri="{FF2B5EF4-FFF2-40B4-BE49-F238E27FC236}">
                <a16:creationId xmlns:a16="http://schemas.microsoft.com/office/drawing/2014/main" id="{FF3F2087-80B3-4ED9-8902-909E481E3A06}"/>
              </a:ext>
            </a:extLst>
          </p:cNvPr>
          <p:cNvGraphicFramePr>
            <a:graphicFrameLocks noGrp="1"/>
          </p:cNvGraphicFramePr>
          <p:nvPr>
            <p:extLst>
              <p:ext uri="{D42A27DB-BD31-4B8C-83A1-F6EECF244321}">
                <p14:modId xmlns:p14="http://schemas.microsoft.com/office/powerpoint/2010/main" val="4187909299"/>
              </p:ext>
            </p:extLst>
          </p:nvPr>
        </p:nvGraphicFramePr>
        <p:xfrm>
          <a:off x="89000" y="1676385"/>
          <a:ext cx="3101280" cy="548640"/>
        </p:xfrm>
        <a:graphic>
          <a:graphicData uri="http://schemas.openxmlformats.org/drawingml/2006/table">
            <a:tbl>
              <a:tblPr>
                <a:tableStyleId>{85BE263C-DBD7-4A20-BB59-AAB30ACAA65A}</a:tableStyleId>
              </a:tblPr>
              <a:tblGrid>
                <a:gridCol w="775320">
                  <a:extLst>
                    <a:ext uri="{9D8B030D-6E8A-4147-A177-3AD203B41FA5}">
                      <a16:colId xmlns:a16="http://schemas.microsoft.com/office/drawing/2014/main" val="4262473125"/>
                    </a:ext>
                  </a:extLst>
                </a:gridCol>
                <a:gridCol w="775320">
                  <a:extLst>
                    <a:ext uri="{9D8B030D-6E8A-4147-A177-3AD203B41FA5}">
                      <a16:colId xmlns:a16="http://schemas.microsoft.com/office/drawing/2014/main" val="702166809"/>
                    </a:ext>
                  </a:extLst>
                </a:gridCol>
                <a:gridCol w="775320">
                  <a:extLst>
                    <a:ext uri="{9D8B030D-6E8A-4147-A177-3AD203B41FA5}">
                      <a16:colId xmlns:a16="http://schemas.microsoft.com/office/drawing/2014/main" val="920810266"/>
                    </a:ext>
                  </a:extLst>
                </a:gridCol>
                <a:gridCol w="775320">
                  <a:extLst>
                    <a:ext uri="{9D8B030D-6E8A-4147-A177-3AD203B41FA5}">
                      <a16:colId xmlns:a16="http://schemas.microsoft.com/office/drawing/2014/main" val="3469439906"/>
                    </a:ext>
                  </a:extLst>
                </a:gridCol>
              </a:tblGrid>
              <a:tr h="182880">
                <a:tc>
                  <a:txBody>
                    <a:bodyPr/>
                    <a:lstStyle/>
                    <a:p>
                      <a:pPr algn="ctr" fontAlgn="b"/>
                      <a:r>
                        <a:rPr lang="en-IN" sz="1100" u="none" strike="noStrike" dirty="0">
                          <a:effectLst/>
                        </a:rPr>
                        <a:t>XT1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Obs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356251"/>
                  </a:ext>
                </a:extLst>
              </a:tr>
              <a:tr h="182880">
                <a:tc>
                  <a:txBody>
                    <a:bodyPr/>
                    <a:lstStyle/>
                    <a:p>
                      <a:pPr algn="ctr" fontAlgn="b"/>
                      <a:r>
                        <a:rPr lang="en-IN" sz="1100" u="none" strike="noStrike" dirty="0">
                          <a:effectLst/>
                        </a:rPr>
                        <a:t>XT2</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Lev+5FU</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7520835"/>
                  </a:ext>
                </a:extLst>
              </a:tr>
              <a:tr h="182880">
                <a:tc>
                  <a:txBody>
                    <a:bodyPr/>
                    <a:lstStyle/>
                    <a:p>
                      <a:pPr algn="ctr" fontAlgn="b"/>
                      <a:r>
                        <a:rPr lang="en-IN" sz="1100" u="none" strike="noStrike" dirty="0">
                          <a:effectLst/>
                        </a:rPr>
                        <a:t>XN</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&lt;4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36981"/>
                  </a:ext>
                </a:extLst>
              </a:tr>
            </a:tbl>
          </a:graphicData>
        </a:graphic>
      </p:graphicFrame>
      <p:pic>
        <p:nvPicPr>
          <p:cNvPr id="18" name="Picture 17">
            <a:extLst>
              <a:ext uri="{FF2B5EF4-FFF2-40B4-BE49-F238E27FC236}">
                <a16:creationId xmlns:a16="http://schemas.microsoft.com/office/drawing/2014/main" id="{D8A8582C-5D05-441D-BD87-2B89C7981C35}"/>
              </a:ext>
            </a:extLst>
          </p:cNvPr>
          <p:cNvPicPr>
            <a:picLocks noChangeAspect="1"/>
          </p:cNvPicPr>
          <p:nvPr/>
        </p:nvPicPr>
        <p:blipFill>
          <a:blip r:embed="rId2"/>
          <a:stretch>
            <a:fillRect/>
          </a:stretch>
        </p:blipFill>
        <p:spPr>
          <a:xfrm>
            <a:off x="191666" y="665746"/>
            <a:ext cx="3724275" cy="600075"/>
          </a:xfrm>
          <a:prstGeom prst="rect">
            <a:avLst/>
          </a:prstGeom>
        </p:spPr>
      </p:pic>
      <p:graphicFrame>
        <p:nvGraphicFramePr>
          <p:cNvPr id="19" name="Table 18">
            <a:extLst>
              <a:ext uri="{FF2B5EF4-FFF2-40B4-BE49-F238E27FC236}">
                <a16:creationId xmlns:a16="http://schemas.microsoft.com/office/drawing/2014/main" id="{00F75323-EEE7-497F-99B9-B1CB468D04B5}"/>
              </a:ext>
            </a:extLst>
          </p:cNvPr>
          <p:cNvGraphicFramePr>
            <a:graphicFrameLocks noGrp="1"/>
          </p:cNvGraphicFramePr>
          <p:nvPr>
            <p:extLst>
              <p:ext uri="{D42A27DB-BD31-4B8C-83A1-F6EECF244321}">
                <p14:modId xmlns:p14="http://schemas.microsoft.com/office/powerpoint/2010/main" val="789460674"/>
              </p:ext>
            </p:extLst>
          </p:nvPr>
        </p:nvGraphicFramePr>
        <p:xfrm>
          <a:off x="89001" y="2396486"/>
          <a:ext cx="4379950" cy="891540"/>
        </p:xfrm>
        <a:graphic>
          <a:graphicData uri="http://schemas.openxmlformats.org/drawingml/2006/table">
            <a:tbl>
              <a:tblPr>
                <a:tableStyleId>{85BE263C-DBD7-4A20-BB59-AAB30ACAA65A}</a:tableStyleId>
              </a:tblPr>
              <a:tblGrid>
                <a:gridCol w="875990">
                  <a:extLst>
                    <a:ext uri="{9D8B030D-6E8A-4147-A177-3AD203B41FA5}">
                      <a16:colId xmlns:a16="http://schemas.microsoft.com/office/drawing/2014/main" val="606944657"/>
                    </a:ext>
                  </a:extLst>
                </a:gridCol>
                <a:gridCol w="875990">
                  <a:extLst>
                    <a:ext uri="{9D8B030D-6E8A-4147-A177-3AD203B41FA5}">
                      <a16:colId xmlns:a16="http://schemas.microsoft.com/office/drawing/2014/main" val="4253141208"/>
                    </a:ext>
                  </a:extLst>
                </a:gridCol>
                <a:gridCol w="875990">
                  <a:extLst>
                    <a:ext uri="{9D8B030D-6E8A-4147-A177-3AD203B41FA5}">
                      <a16:colId xmlns:a16="http://schemas.microsoft.com/office/drawing/2014/main" val="3283538328"/>
                    </a:ext>
                  </a:extLst>
                </a:gridCol>
                <a:gridCol w="875990">
                  <a:extLst>
                    <a:ext uri="{9D8B030D-6E8A-4147-A177-3AD203B41FA5}">
                      <a16:colId xmlns:a16="http://schemas.microsoft.com/office/drawing/2014/main" val="1116736680"/>
                    </a:ext>
                  </a:extLst>
                </a:gridCol>
                <a:gridCol w="875990">
                  <a:extLst>
                    <a:ext uri="{9D8B030D-6E8A-4147-A177-3AD203B41FA5}">
                      <a16:colId xmlns:a16="http://schemas.microsoft.com/office/drawing/2014/main" val="3593438565"/>
                    </a:ext>
                  </a:extLst>
                </a:gridCol>
              </a:tblGrid>
              <a:tr h="182880">
                <a:tc>
                  <a:txBody>
                    <a:bodyPr/>
                    <a:lstStyle/>
                    <a:p>
                      <a:pPr algn="ctr" fontAlgn="b"/>
                      <a:r>
                        <a:rPr lang="en-IN" sz="1100" b="0" u="none" strike="noStrike" dirty="0">
                          <a:solidFill>
                            <a:srgbClr val="000000"/>
                          </a:solidFill>
                          <a:effectLst/>
                        </a:rPr>
                        <a:t>Variable</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Coeff</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exp(</a:t>
                      </a:r>
                      <a:r>
                        <a:rPr lang="en-IN" sz="1100" u="none" strike="noStrike" dirty="0" err="1">
                          <a:effectLst/>
                        </a:rPr>
                        <a:t>coeff</a:t>
                      </a:r>
                      <a:r>
                        <a:rPr lang="en-IN" sz="1100" u="none" strike="noStrike" dirty="0">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p-value</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Confidence interval</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1674801"/>
                  </a:ext>
                </a:extLst>
              </a:tr>
              <a:tr h="182880">
                <a:tc>
                  <a:txBody>
                    <a:bodyPr/>
                    <a:lstStyle/>
                    <a:p>
                      <a:pPr algn="l" fontAlgn="b"/>
                      <a:r>
                        <a:rPr lang="en-IN" sz="1100" u="none" strike="noStrike">
                          <a:effectLst/>
                        </a:rPr>
                        <a:t>Obs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1.04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0.73</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[0.84-1.29]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4769942"/>
                  </a:ext>
                </a:extLst>
              </a:tr>
              <a:tr h="182880">
                <a:tc>
                  <a:txBody>
                    <a:bodyPr/>
                    <a:lstStyle/>
                    <a:p>
                      <a:pPr algn="l" fontAlgn="b"/>
                      <a:r>
                        <a:rPr lang="en-IN" sz="1100" u="none" strike="noStrike">
                          <a:effectLst/>
                        </a:rPr>
                        <a:t>Lev+5FU</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0.62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&lt;0.005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[0.49-0.79]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164651"/>
                  </a:ext>
                </a:extLst>
              </a:tr>
              <a:tr h="182880">
                <a:tc>
                  <a:txBody>
                    <a:bodyPr/>
                    <a:lstStyle/>
                    <a:p>
                      <a:pPr algn="l" fontAlgn="b"/>
                      <a:r>
                        <a:rPr lang="en-IN" sz="1100" u="none" strike="noStrike">
                          <a:effectLst/>
                        </a:rPr>
                        <a:t>node4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2.38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&lt;0.005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[1.96-2.89]</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56838"/>
                  </a:ext>
                </a:extLst>
              </a:tr>
            </a:tbl>
          </a:graphicData>
        </a:graphic>
      </p:graphicFrame>
      <p:sp>
        <p:nvSpPr>
          <p:cNvPr id="20" name="Arrow: Down 19">
            <a:extLst>
              <a:ext uri="{FF2B5EF4-FFF2-40B4-BE49-F238E27FC236}">
                <a16:creationId xmlns:a16="http://schemas.microsoft.com/office/drawing/2014/main" id="{745DB999-41CB-4DCF-9903-71E684431AF7}"/>
              </a:ext>
            </a:extLst>
          </p:cNvPr>
          <p:cNvSpPr/>
          <p:nvPr/>
        </p:nvSpPr>
        <p:spPr>
          <a:xfrm>
            <a:off x="1159344" y="1228982"/>
            <a:ext cx="148683" cy="34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1C73868-93C6-4CBD-AE3B-490EF8BF83CA}"/>
                  </a:ext>
                </a:extLst>
              </p:cNvPr>
              <p:cNvSpPr txBox="1"/>
              <p:nvPr/>
            </p:nvSpPr>
            <p:spPr>
              <a:xfrm>
                <a:off x="4711378" y="1161604"/>
                <a:ext cx="4250394" cy="45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h</m:t>
                          </m:r>
                          <m:d>
                            <m:dPr>
                              <m:ctrlPr>
                                <a:rPr lang="en-IN" i="1">
                                  <a:latin typeface="Cambria Math" panose="02040503050406030204" pitchFamily="18" charset="0"/>
                                </a:rPr>
                              </m:ctrlPr>
                            </m:dPr>
                            <m:e>
                              <m:r>
                                <a:rPr lang="en-IN" b="0" i="0" smtClean="0">
                                  <a:latin typeface="Cambria Math" panose="02040503050406030204" pitchFamily="18" charset="0"/>
                                </a:rPr>
                                <m:t>0,</m:t>
                              </m:r>
                              <m:r>
                                <a:rPr lang="en-IN" i="0">
                                  <a:latin typeface="Cambria Math" panose="02040503050406030204" pitchFamily="18" charset="0"/>
                                </a:rPr>
                                <m:t>1,1</m:t>
                              </m:r>
                            </m:e>
                          </m:d>
                        </m:num>
                        <m:den>
                          <m:r>
                            <a:rPr lang="en-IN" i="1">
                              <a:latin typeface="Cambria Math" panose="02040503050406030204" pitchFamily="18" charset="0"/>
                            </a:rPr>
                            <m:t>h</m:t>
                          </m:r>
                          <m:d>
                            <m:dPr>
                              <m:ctrlPr>
                                <a:rPr lang="en-IN" i="1">
                                  <a:latin typeface="Cambria Math" panose="02040503050406030204" pitchFamily="18" charset="0"/>
                                </a:rPr>
                              </m:ctrlPr>
                            </m:dPr>
                            <m:e>
                              <m:r>
                                <a:rPr lang="en-IN" b="0" i="0" smtClean="0">
                                  <a:latin typeface="Cambria Math" panose="02040503050406030204" pitchFamily="18" charset="0"/>
                                </a:rPr>
                                <m:t>0,</m:t>
                              </m:r>
                              <m:r>
                                <a:rPr lang="en-IN" i="0">
                                  <a:latin typeface="Cambria Math" panose="02040503050406030204" pitchFamily="18" charset="0"/>
                                </a:rPr>
                                <m:t>0,1</m:t>
                              </m:r>
                            </m:e>
                          </m:d>
                        </m:den>
                      </m:f>
                      <m:r>
                        <a:rPr lang="en-IN" i="0">
                          <a:latin typeface="Cambria Math" panose="02040503050406030204" pitchFamily="18" charset="0"/>
                        </a:rPr>
                        <m:t>=</m:t>
                      </m:r>
                      <m:f>
                        <m:fPr>
                          <m:ctrlPr>
                            <a:rPr lang="en-IN" i="1">
                              <a:latin typeface="Cambria Math" panose="02040503050406030204" pitchFamily="18" charset="0"/>
                            </a:rPr>
                          </m:ctrlPr>
                        </m:fPr>
                        <m:num>
                          <m:func>
                            <m:funcPr>
                              <m:ctrlPr>
                                <a:rPr lang="en-IN" i="1">
                                  <a:latin typeface="Cambria Math" panose="02040503050406030204" pitchFamily="18" charset="0"/>
                                </a:rPr>
                              </m:ctrlPr>
                            </m:funcPr>
                            <m:fName>
                              <m:r>
                                <m:rPr>
                                  <m:sty m:val="p"/>
                                </m:rPr>
                                <a:rPr lang="en-IN" i="0">
                                  <a:latin typeface="Cambria Math" panose="02040503050406030204" pitchFamily="18" charset="0"/>
                                </a:rPr>
                                <m:t>exp</m:t>
                              </m:r>
                            </m:fName>
                            <m:e>
                              <m:d>
                                <m:dPr>
                                  <m:ctrlPr>
                                    <a:rPr lang="en-IN" i="1">
                                      <a:latin typeface="Cambria Math" panose="02040503050406030204" pitchFamily="18" charset="0"/>
                                    </a:rPr>
                                  </m:ctrlPr>
                                </m:dPr>
                                <m:e>
                                  <m:r>
                                    <a:rPr lang="en-IN" b="0" i="1" smtClean="0">
                                      <a:latin typeface="Cambria Math" panose="02040503050406030204" pitchFamily="18" charset="0"/>
                                    </a:rPr>
                                    <m:t>0+</m:t>
                                  </m:r>
                                  <m:r>
                                    <a:rPr lang="en-IN" i="1">
                                      <a:latin typeface="Cambria Math" panose="02040503050406030204" pitchFamily="18" charset="0"/>
                                    </a:rPr>
                                    <m:t>𝛽</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2</m:t>
                                      </m:r>
                                    </m:sub>
                                  </m:sSub>
                                  <m:r>
                                    <a:rPr lang="en-IN" i="0">
                                      <a:latin typeface="Cambria Math" panose="02040503050406030204" pitchFamily="18" charset="0"/>
                                    </a:rPr>
                                    <m:t>+</m:t>
                                  </m:r>
                                  <m:r>
                                    <a:rPr lang="en-IN" i="1">
                                      <a:latin typeface="Cambria Math" panose="02040503050406030204" pitchFamily="18" charset="0"/>
                                    </a:rPr>
                                    <m:t>𝐵</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3</m:t>
                                      </m:r>
                                    </m:sub>
                                  </m:sSub>
                                </m:e>
                              </m:d>
                            </m:e>
                          </m:func>
                        </m:num>
                        <m:den>
                          <m:func>
                            <m:funcPr>
                              <m:ctrlPr>
                                <a:rPr lang="en-IN" i="1">
                                  <a:latin typeface="Cambria Math" panose="02040503050406030204" pitchFamily="18" charset="0"/>
                                </a:rPr>
                              </m:ctrlPr>
                            </m:funcPr>
                            <m:fName>
                              <m:r>
                                <m:rPr>
                                  <m:sty m:val="p"/>
                                </m:rPr>
                                <a:rPr lang="en-IN" i="0">
                                  <a:latin typeface="Cambria Math" panose="02040503050406030204" pitchFamily="18" charset="0"/>
                                </a:rPr>
                                <m:t>exp</m:t>
                              </m:r>
                            </m:fName>
                            <m:e>
                              <m:d>
                                <m:dPr>
                                  <m:ctrlPr>
                                    <a:rPr lang="en-IN" i="1">
                                      <a:latin typeface="Cambria Math" panose="02040503050406030204" pitchFamily="18" charset="0"/>
                                    </a:rPr>
                                  </m:ctrlPr>
                                </m:dPr>
                                <m:e>
                                  <m:r>
                                    <a:rPr lang="en-IN" b="0" i="1" smtClean="0">
                                      <a:latin typeface="Cambria Math" panose="02040503050406030204" pitchFamily="18" charset="0"/>
                                    </a:rPr>
                                    <m:t>0+0+</m:t>
                                  </m:r>
                                  <m:r>
                                    <a:rPr lang="en-IN" i="1">
                                      <a:latin typeface="Cambria Math" panose="02040503050406030204" pitchFamily="18" charset="0"/>
                                    </a:rPr>
                                    <m:t>𝛽</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3</m:t>
                                      </m:r>
                                    </m:sub>
                                  </m:sSub>
                                </m:e>
                              </m:d>
                            </m:e>
                          </m:func>
                        </m:den>
                      </m:f>
                      <m:r>
                        <a:rPr lang="en-IN" i="0">
                          <a:latin typeface="Cambria Math" panose="02040503050406030204" pitchFamily="18" charset="0"/>
                        </a:rPr>
                        <m:t>=</m:t>
                      </m:r>
                      <m:func>
                        <m:funcPr>
                          <m:ctrlPr>
                            <a:rPr lang="en-IN" i="1">
                              <a:latin typeface="Cambria Math" panose="02040503050406030204" pitchFamily="18" charset="0"/>
                            </a:rPr>
                          </m:ctrlPr>
                        </m:funcPr>
                        <m:fName>
                          <m:r>
                            <m:rPr>
                              <m:sty m:val="p"/>
                            </m:rPr>
                            <a:rPr lang="en-IN" i="0">
                              <a:latin typeface="Cambria Math" panose="02040503050406030204" pitchFamily="18" charset="0"/>
                            </a:rPr>
                            <m:t>exp</m:t>
                          </m:r>
                        </m:fName>
                        <m:e>
                          <m:d>
                            <m:dPr>
                              <m:ctrlPr>
                                <a:rPr lang="en-IN" i="1">
                                  <a:latin typeface="Cambria Math" panose="02040503050406030204" pitchFamily="18" charset="0"/>
                                </a:rPr>
                              </m:ctrlPr>
                            </m:dPr>
                            <m:e>
                              <m:r>
                                <a:rPr lang="en-IN" i="1">
                                  <a:latin typeface="Cambria Math" panose="02040503050406030204" pitchFamily="18" charset="0"/>
                                </a:rPr>
                                <m:t>𝛽</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2</m:t>
                                  </m:r>
                                </m:sub>
                              </m:sSub>
                            </m:e>
                          </m:d>
                          <m:r>
                            <a:rPr lang="en-IN" b="0" i="1" smtClean="0">
                              <a:latin typeface="Cambria Math" panose="02040503050406030204" pitchFamily="18" charset="0"/>
                            </a:rPr>
                            <m:t>    =   0.62</m:t>
                          </m:r>
                        </m:e>
                      </m:func>
                    </m:oMath>
                  </m:oMathPara>
                </a14:m>
                <a:endParaRPr lang="en-IN" dirty="0"/>
              </a:p>
            </p:txBody>
          </p:sp>
        </mc:Choice>
        <mc:Fallback xmlns="">
          <p:sp>
            <p:nvSpPr>
              <p:cNvPr id="21" name="TextBox 20">
                <a:extLst>
                  <a:ext uri="{FF2B5EF4-FFF2-40B4-BE49-F238E27FC236}">
                    <a16:creationId xmlns:a16="http://schemas.microsoft.com/office/drawing/2014/main" id="{41C73868-93C6-4CBD-AE3B-490EF8BF83CA}"/>
                  </a:ext>
                </a:extLst>
              </p:cNvPr>
              <p:cNvSpPr txBox="1">
                <a:spLocks noRot="1" noChangeAspect="1" noMove="1" noResize="1" noEditPoints="1" noAdjustHandles="1" noChangeArrowheads="1" noChangeShapeType="1" noTextEdit="1"/>
              </p:cNvSpPr>
              <p:nvPr/>
            </p:nvSpPr>
            <p:spPr>
              <a:xfrm>
                <a:off x="4711378" y="1161604"/>
                <a:ext cx="4250394" cy="454420"/>
              </a:xfrm>
              <a:prstGeom prst="rect">
                <a:avLst/>
              </a:prstGeom>
              <a:blipFill>
                <a:blip r:embed="rId3"/>
                <a:stretch>
                  <a:fillRect l="-430" t="-1351" r="-430"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40B9858-D429-4D21-8BB1-05E9AE6A5E94}"/>
                  </a:ext>
                </a:extLst>
              </p:cNvPr>
              <p:cNvSpPr txBox="1"/>
              <p:nvPr/>
            </p:nvSpPr>
            <p:spPr>
              <a:xfrm>
                <a:off x="4846681" y="1760219"/>
                <a:ext cx="4586868" cy="538674"/>
              </a:xfrm>
              <a:prstGeom prst="rect">
                <a:avLst/>
              </a:prstGeom>
              <a:noFill/>
            </p:spPr>
            <p:txBody>
              <a:bodyPr wrap="square">
                <a:spAutoFit/>
              </a:bodyPr>
              <a:lstStyle/>
              <a:p>
                <a14:m>
                  <m:oMath xmlns:m="http://schemas.openxmlformats.org/officeDocument/2006/math">
                    <m:f>
                      <m:fPr>
                        <m:ctrlPr>
                          <a:rPr lang="en-IN" sz="1800" i="1" smtClean="0">
                            <a:latin typeface="Cambria Math" panose="02040503050406030204" pitchFamily="18" charset="0"/>
                          </a:rPr>
                        </m:ctrlPr>
                      </m:fPr>
                      <m:num>
                        <m:r>
                          <a:rPr lang="en-IN" sz="1800" i="1">
                            <a:latin typeface="Cambria Math" panose="02040503050406030204" pitchFamily="18" charset="0"/>
                          </a:rPr>
                          <m:t>h</m:t>
                        </m:r>
                        <m:d>
                          <m:dPr>
                            <m:ctrlPr>
                              <a:rPr lang="en-IN" sz="1800" i="1">
                                <a:latin typeface="Cambria Math" panose="02040503050406030204" pitchFamily="18" charset="0"/>
                              </a:rPr>
                            </m:ctrlPr>
                          </m:dPr>
                          <m:e>
                            <m:r>
                              <a:rPr lang="en-IN" sz="1800" b="0" i="0" smtClean="0">
                                <a:latin typeface="Cambria Math" panose="02040503050406030204" pitchFamily="18" charset="0"/>
                              </a:rPr>
                              <m:t>0,1</m:t>
                            </m:r>
                            <m:r>
                              <a:rPr lang="en-IN" sz="1800" i="0">
                                <a:latin typeface="Cambria Math" panose="02040503050406030204" pitchFamily="18" charset="0"/>
                              </a:rPr>
                              <m:t>,</m:t>
                            </m:r>
                            <m:r>
                              <a:rPr lang="en-IN" sz="1800" b="0" i="1" smtClean="0">
                                <a:latin typeface="Cambria Math" panose="02040503050406030204" pitchFamily="18" charset="0"/>
                              </a:rPr>
                              <m:t>0</m:t>
                            </m:r>
                          </m:e>
                        </m:d>
                      </m:num>
                      <m:den>
                        <m:r>
                          <a:rPr lang="en-IN" sz="1800" i="1">
                            <a:latin typeface="Cambria Math" panose="02040503050406030204" pitchFamily="18" charset="0"/>
                          </a:rPr>
                          <m:t>h</m:t>
                        </m:r>
                        <m:d>
                          <m:dPr>
                            <m:ctrlPr>
                              <a:rPr lang="en-IN" sz="1800" i="1">
                                <a:latin typeface="Cambria Math" panose="02040503050406030204" pitchFamily="18" charset="0"/>
                              </a:rPr>
                            </m:ctrlPr>
                          </m:dPr>
                          <m:e>
                            <m:r>
                              <a:rPr lang="en-IN" sz="1800" b="0" i="0" smtClean="0">
                                <a:latin typeface="Cambria Math" panose="02040503050406030204" pitchFamily="18" charset="0"/>
                              </a:rPr>
                              <m:t>0,</m:t>
                            </m:r>
                            <m:r>
                              <a:rPr lang="en-IN" sz="1800" i="0">
                                <a:latin typeface="Cambria Math" panose="02040503050406030204" pitchFamily="18" charset="0"/>
                              </a:rPr>
                              <m:t>0,</m:t>
                            </m:r>
                            <m:r>
                              <a:rPr lang="en-IN" sz="1800" b="0" i="1" smtClean="0">
                                <a:latin typeface="Cambria Math" panose="02040503050406030204" pitchFamily="18" charset="0"/>
                              </a:rPr>
                              <m:t>0</m:t>
                            </m:r>
                          </m:e>
                        </m:d>
                      </m:den>
                    </m:f>
                    <m:r>
                      <a:rPr lang="en-IN" sz="1800" i="0">
                        <a:latin typeface="Cambria Math" panose="02040503050406030204" pitchFamily="18" charset="0"/>
                      </a:rPr>
                      <m:t>=</m:t>
                    </m:r>
                    <m:f>
                      <m:fPr>
                        <m:ctrlPr>
                          <a:rPr lang="en-IN" sz="1800" i="1">
                            <a:latin typeface="Cambria Math" panose="02040503050406030204" pitchFamily="18" charset="0"/>
                          </a:rPr>
                        </m:ctrlPr>
                      </m:fPr>
                      <m:num>
                        <m:func>
                          <m:funcPr>
                            <m:ctrlPr>
                              <a:rPr lang="en-IN" sz="1800" i="1">
                                <a:latin typeface="Cambria Math" panose="02040503050406030204" pitchFamily="18" charset="0"/>
                              </a:rPr>
                            </m:ctrlPr>
                          </m:funcPr>
                          <m:fName>
                            <m:r>
                              <m:rPr>
                                <m:sty m:val="p"/>
                              </m:rPr>
                              <a:rPr lang="en-IN" sz="1800" i="0">
                                <a:latin typeface="Cambria Math" panose="02040503050406030204" pitchFamily="18" charset="0"/>
                              </a:rPr>
                              <m:t>exp</m:t>
                            </m:r>
                          </m:fName>
                          <m:e>
                            <m:d>
                              <m:dPr>
                                <m:ctrlPr>
                                  <a:rPr lang="en-IN" sz="1800" i="1">
                                    <a:latin typeface="Cambria Math" panose="02040503050406030204" pitchFamily="18" charset="0"/>
                                  </a:rPr>
                                </m:ctrlPr>
                              </m:dPr>
                              <m:e>
                                <m:r>
                                  <a:rPr lang="en-IN" sz="1800" b="0" i="1" smtClean="0">
                                    <a:latin typeface="Cambria Math" panose="02040503050406030204" pitchFamily="18" charset="0"/>
                                  </a:rPr>
                                  <m:t>0+</m:t>
                                </m:r>
                                <m:r>
                                  <a:rPr lang="en-IN" sz="1800" i="1">
                                    <a:latin typeface="Cambria Math" panose="02040503050406030204" pitchFamily="18" charset="0"/>
                                  </a:rPr>
                                  <m:t>𝛽</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0">
                                        <a:latin typeface="Cambria Math" panose="02040503050406030204" pitchFamily="18" charset="0"/>
                                      </a:rPr>
                                      <m:t>2</m:t>
                                    </m:r>
                                  </m:sub>
                                </m:sSub>
                                <m:r>
                                  <a:rPr lang="en-IN" sz="1800" i="0">
                                    <a:latin typeface="Cambria Math" panose="02040503050406030204" pitchFamily="18" charset="0"/>
                                  </a:rPr>
                                  <m:t>+</m:t>
                                </m:r>
                                <m:r>
                                  <a:rPr lang="en-IN" sz="1800" b="0" i="1" smtClean="0">
                                    <a:latin typeface="Cambria Math" panose="02040503050406030204" pitchFamily="18" charset="0"/>
                                  </a:rPr>
                                  <m:t>0</m:t>
                                </m:r>
                              </m:e>
                            </m:d>
                          </m:e>
                        </m:func>
                      </m:num>
                      <m:den>
                        <m:func>
                          <m:funcPr>
                            <m:ctrlPr>
                              <a:rPr lang="en-IN" sz="1800" i="1">
                                <a:latin typeface="Cambria Math" panose="02040503050406030204" pitchFamily="18" charset="0"/>
                              </a:rPr>
                            </m:ctrlPr>
                          </m:funcPr>
                          <m:fName>
                            <m:r>
                              <m:rPr>
                                <m:sty m:val="p"/>
                              </m:rPr>
                              <a:rPr lang="en-IN" sz="1800" i="0">
                                <a:latin typeface="Cambria Math" panose="02040503050406030204" pitchFamily="18" charset="0"/>
                              </a:rPr>
                              <m:t>exp</m:t>
                            </m:r>
                          </m:fName>
                          <m:e>
                            <m:d>
                              <m:dPr>
                                <m:ctrlPr>
                                  <a:rPr lang="en-IN" sz="1800" i="1">
                                    <a:latin typeface="Cambria Math" panose="02040503050406030204" pitchFamily="18" charset="0"/>
                                  </a:rPr>
                                </m:ctrlPr>
                              </m:dPr>
                              <m:e>
                                <m:r>
                                  <a:rPr lang="en-IN" sz="1800" b="0" i="1" smtClean="0">
                                    <a:latin typeface="Cambria Math" panose="02040503050406030204" pitchFamily="18" charset="0"/>
                                  </a:rPr>
                                  <m:t>0+0+0</m:t>
                                </m:r>
                              </m:e>
                            </m:d>
                          </m:e>
                        </m:func>
                      </m:den>
                    </m:f>
                    <m:r>
                      <a:rPr lang="en-IN" sz="1800" i="0">
                        <a:latin typeface="Cambria Math" panose="02040503050406030204" pitchFamily="18" charset="0"/>
                      </a:rPr>
                      <m:t>=</m:t>
                    </m:r>
                    <m:func>
                      <m:funcPr>
                        <m:ctrlPr>
                          <a:rPr lang="en-IN" sz="1800" i="1">
                            <a:latin typeface="Cambria Math" panose="02040503050406030204" pitchFamily="18" charset="0"/>
                          </a:rPr>
                        </m:ctrlPr>
                      </m:funcPr>
                      <m:fName>
                        <m:r>
                          <m:rPr>
                            <m:sty m:val="p"/>
                          </m:rPr>
                          <a:rPr lang="en-IN" sz="1800" i="0">
                            <a:latin typeface="Cambria Math" panose="02040503050406030204" pitchFamily="18" charset="0"/>
                          </a:rPr>
                          <m:t>exp</m:t>
                        </m:r>
                      </m:fName>
                      <m:e>
                        <m:d>
                          <m:dPr>
                            <m:ctrlPr>
                              <a:rPr lang="en-IN" sz="1800" i="1">
                                <a:latin typeface="Cambria Math" panose="02040503050406030204" pitchFamily="18" charset="0"/>
                              </a:rPr>
                            </m:ctrlPr>
                          </m:dPr>
                          <m:e>
                            <m:r>
                              <a:rPr lang="en-IN" sz="1800" i="1">
                                <a:latin typeface="Cambria Math" panose="02040503050406030204" pitchFamily="18" charset="0"/>
                              </a:rPr>
                              <m:t>𝛽</m:t>
                            </m:r>
                            <m:sSub>
                              <m:sSubPr>
                                <m:ctrlPr>
                                  <a:rPr lang="en-IN" sz="1800" i="1">
                                    <a:latin typeface="Cambria Math" panose="02040503050406030204" pitchFamily="18" charset="0"/>
                                  </a:rPr>
                                </m:ctrlPr>
                              </m:sSubPr>
                              <m:e>
                                <m:r>
                                  <a:rPr lang="en-IN" sz="1800" i="1">
                                    <a:latin typeface="Cambria Math" panose="02040503050406030204" pitchFamily="18" charset="0"/>
                                  </a:rPr>
                                  <m:t>𝑥</m:t>
                                </m:r>
                              </m:e>
                              <m:sub>
                                <m:r>
                                  <a:rPr lang="en-IN" sz="1800" i="0">
                                    <a:latin typeface="Cambria Math" panose="02040503050406030204" pitchFamily="18" charset="0"/>
                                  </a:rPr>
                                  <m:t>2</m:t>
                                </m:r>
                              </m:sub>
                            </m:sSub>
                          </m:e>
                        </m:d>
                      </m:e>
                    </m:func>
                  </m:oMath>
                </a14:m>
                <a:r>
                  <a:rPr lang="en-IN" dirty="0"/>
                  <a:t>   = 0.62</a:t>
                </a:r>
              </a:p>
            </p:txBody>
          </p:sp>
        </mc:Choice>
        <mc:Fallback xmlns="">
          <p:sp>
            <p:nvSpPr>
              <p:cNvPr id="22" name="TextBox 21">
                <a:extLst>
                  <a:ext uri="{FF2B5EF4-FFF2-40B4-BE49-F238E27FC236}">
                    <a16:creationId xmlns:a16="http://schemas.microsoft.com/office/drawing/2014/main" id="{640B9858-D429-4D21-8BB1-05E9AE6A5E94}"/>
                  </a:ext>
                </a:extLst>
              </p:cNvPr>
              <p:cNvSpPr txBox="1">
                <a:spLocks noRot="1" noChangeAspect="1" noMove="1" noResize="1" noEditPoints="1" noAdjustHandles="1" noChangeArrowheads="1" noChangeShapeType="1" noTextEdit="1"/>
              </p:cNvSpPr>
              <p:nvPr/>
            </p:nvSpPr>
            <p:spPr>
              <a:xfrm>
                <a:off x="4846681" y="1760219"/>
                <a:ext cx="4586868" cy="538674"/>
              </a:xfrm>
              <a:prstGeom prst="rect">
                <a:avLst/>
              </a:prstGeom>
              <a:blipFill>
                <a:blip r:embed="rId4"/>
                <a:stretch>
                  <a:fillRect b="-3409"/>
                </a:stretch>
              </a:blipFill>
            </p:spPr>
            <p:txBody>
              <a:bodyPr/>
              <a:lstStyle/>
              <a:p>
                <a:r>
                  <a:rPr lang="en-IN">
                    <a:noFill/>
                  </a:rPr>
                  <a:t> </a:t>
                </a:r>
              </a:p>
            </p:txBody>
          </p:sp>
        </mc:Fallback>
      </mc:AlternateContent>
      <p:sp>
        <p:nvSpPr>
          <p:cNvPr id="23" name="TextBox 22">
            <a:extLst>
              <a:ext uri="{FF2B5EF4-FFF2-40B4-BE49-F238E27FC236}">
                <a16:creationId xmlns:a16="http://schemas.microsoft.com/office/drawing/2014/main" id="{1E71F162-D6D2-42AF-99F7-9DBFD1873874}"/>
              </a:ext>
            </a:extLst>
          </p:cNvPr>
          <p:cNvSpPr txBox="1"/>
          <p:nvPr/>
        </p:nvSpPr>
        <p:spPr>
          <a:xfrm>
            <a:off x="4711378" y="634521"/>
            <a:ext cx="3523785" cy="307777"/>
          </a:xfrm>
          <a:prstGeom prst="rect">
            <a:avLst/>
          </a:prstGeom>
          <a:noFill/>
        </p:spPr>
        <p:txBody>
          <a:bodyPr wrap="square" rtlCol="0">
            <a:spAutoFit/>
          </a:bodyPr>
          <a:lstStyle/>
          <a:p>
            <a:r>
              <a:rPr lang="en-IN" dirty="0"/>
              <a:t>Hazard ratio of Lev+5FU with nodes &gt;4 </a:t>
            </a:r>
          </a:p>
        </p:txBody>
      </p:sp>
      <p:sp>
        <p:nvSpPr>
          <p:cNvPr id="24" name="TextBox 23">
            <a:extLst>
              <a:ext uri="{FF2B5EF4-FFF2-40B4-BE49-F238E27FC236}">
                <a16:creationId xmlns:a16="http://schemas.microsoft.com/office/drawing/2014/main" id="{BA6A3E28-2AE5-4C0C-9763-4B66F75C1817}"/>
              </a:ext>
            </a:extLst>
          </p:cNvPr>
          <p:cNvSpPr txBox="1"/>
          <p:nvPr/>
        </p:nvSpPr>
        <p:spPr>
          <a:xfrm>
            <a:off x="4846681" y="2937293"/>
            <a:ext cx="3523785" cy="261610"/>
          </a:xfrm>
          <a:prstGeom prst="rect">
            <a:avLst/>
          </a:prstGeom>
          <a:noFill/>
        </p:spPr>
        <p:txBody>
          <a:bodyPr wrap="square" rtlCol="0">
            <a:spAutoFit/>
          </a:bodyPr>
          <a:lstStyle/>
          <a:p>
            <a:r>
              <a:rPr lang="en-IN" sz="1100" dirty="0"/>
              <a:t>Hazard ratio of Lev+5FU with nodes &lt;4 </a:t>
            </a:r>
          </a:p>
        </p:txBody>
      </p:sp>
      <p:sp>
        <p:nvSpPr>
          <p:cNvPr id="25" name="TextBox 24">
            <a:extLst>
              <a:ext uri="{FF2B5EF4-FFF2-40B4-BE49-F238E27FC236}">
                <a16:creationId xmlns:a16="http://schemas.microsoft.com/office/drawing/2014/main" id="{750593DA-6B6C-4C46-8556-ABC398B223CF}"/>
              </a:ext>
            </a:extLst>
          </p:cNvPr>
          <p:cNvSpPr txBox="1"/>
          <p:nvPr/>
        </p:nvSpPr>
        <p:spPr>
          <a:xfrm>
            <a:off x="4846681" y="3429051"/>
            <a:ext cx="3984703" cy="938719"/>
          </a:xfrm>
          <a:prstGeom prst="rect">
            <a:avLst/>
          </a:prstGeom>
          <a:noFill/>
        </p:spPr>
        <p:txBody>
          <a:bodyPr wrap="square" rtlCol="0">
            <a:spAutoFit/>
          </a:bodyPr>
          <a:lstStyle/>
          <a:p>
            <a:pPr algn="l"/>
            <a:r>
              <a:rPr lang="en-IN" sz="1100" b="0" i="0" u="none" strike="noStrike" baseline="0" dirty="0">
                <a:latin typeface="Arial" panose="020B0604020202020204" pitchFamily="34" charset="0"/>
                <a:cs typeface="Arial" panose="020B0604020202020204" pitchFamily="34" charset="0"/>
              </a:rPr>
              <a:t>This implies that</a:t>
            </a:r>
          </a:p>
          <a:p>
            <a:pPr algn="l"/>
            <a:r>
              <a:rPr lang="en-US" sz="1100" b="0" i="0" u="none" strike="noStrike" baseline="0" dirty="0">
                <a:latin typeface="Arial" panose="020B0604020202020204" pitchFamily="34" charset="0"/>
                <a:cs typeface="Arial" panose="020B0604020202020204" pitchFamily="34" charset="0"/>
              </a:rPr>
              <a:t>the treatment effect, which is measured by the size of </a:t>
            </a:r>
            <a:r>
              <a:rPr lang="en-US" sz="1100" dirty="0">
                <a:latin typeface="Arial" panose="020B0604020202020204" pitchFamily="34" charset="0"/>
                <a:cs typeface="Arial" panose="020B0604020202020204" pitchFamily="34" charset="0"/>
              </a:rPr>
              <a:t>X</a:t>
            </a:r>
            <a:r>
              <a:rPr lang="en-US" sz="1100" b="0" i="0" u="none" strike="noStrike" baseline="0" dirty="0">
                <a:latin typeface="Arial" panose="020B0604020202020204" pitchFamily="34" charset="0"/>
                <a:cs typeface="Arial" panose="020B0604020202020204" pitchFamily="34" charset="0"/>
              </a:rPr>
              <a:t> , is assumed to be the same, both</a:t>
            </a:r>
          </a:p>
          <a:p>
            <a:pPr algn="l"/>
            <a:r>
              <a:rPr lang="en-US" sz="1100" b="0" i="0" u="none" strike="noStrike" baseline="0" dirty="0">
                <a:latin typeface="Arial" panose="020B0604020202020204" pitchFamily="34" charset="0"/>
                <a:cs typeface="Arial" panose="020B0604020202020204" pitchFamily="34" charset="0"/>
              </a:rPr>
              <a:t>for patients who have nodes greater 4 patients and for those  who had nodes less than 4</a:t>
            </a:r>
            <a:r>
              <a:rPr lang="en-IN" sz="1100" b="0" i="0" u="none" strike="noStrike" baseline="0" dirty="0">
                <a:latin typeface="Arial" panose="020B0604020202020204" pitchFamily="34" charset="0"/>
                <a:cs typeface="Arial" panose="020B0604020202020204" pitchFamily="34" charset="0"/>
              </a:rPr>
              <a:t>.</a:t>
            </a:r>
            <a:endParaRPr lang="en-IN" sz="11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3F6EECE-E4E9-407A-86E4-5423FDB902EB}"/>
              </a:ext>
            </a:extLst>
          </p:cNvPr>
          <p:cNvSpPr txBox="1"/>
          <p:nvPr/>
        </p:nvSpPr>
        <p:spPr>
          <a:xfrm>
            <a:off x="89000" y="3523647"/>
            <a:ext cx="4379951" cy="600164"/>
          </a:xfrm>
          <a:prstGeom prst="rect">
            <a:avLst/>
          </a:prstGeom>
          <a:noFill/>
        </p:spPr>
        <p:txBody>
          <a:bodyPr wrap="square" rtlCol="0">
            <a:spAutoFit/>
          </a:bodyPr>
          <a:lstStyle/>
          <a:p>
            <a:r>
              <a:rPr lang="en-IN" sz="1100" b="1" dirty="0"/>
              <a:t>Observation : The adjusted HR for both treatment and nodes do not change compared with crude model. Thus we can say no confounding is present.</a:t>
            </a:r>
          </a:p>
        </p:txBody>
      </p:sp>
      <p:cxnSp>
        <p:nvCxnSpPr>
          <p:cNvPr id="27" name="Straight Arrow Connector 26">
            <a:extLst>
              <a:ext uri="{FF2B5EF4-FFF2-40B4-BE49-F238E27FC236}">
                <a16:creationId xmlns:a16="http://schemas.microsoft.com/office/drawing/2014/main" id="{BE6459F2-C26E-4CE5-B889-9F3071418011}"/>
              </a:ext>
            </a:extLst>
          </p:cNvPr>
          <p:cNvCxnSpPr>
            <a:cxnSpLocks/>
          </p:cNvCxnSpPr>
          <p:nvPr/>
        </p:nvCxnSpPr>
        <p:spPr>
          <a:xfrm flipH="1">
            <a:off x="2727950" y="2254424"/>
            <a:ext cx="4661209" cy="80666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46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COX PH regression with All Explanatory variables</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3A76BECC-A53A-4A76-A2D9-1201574380E7}"/>
              </a:ext>
            </a:extLst>
          </p:cNvPr>
          <p:cNvSpPr txBox="1"/>
          <p:nvPr/>
        </p:nvSpPr>
        <p:spPr>
          <a:xfrm>
            <a:off x="0" y="749298"/>
            <a:ext cx="4630056" cy="307777"/>
          </a:xfrm>
          <a:prstGeom prst="rect">
            <a:avLst/>
          </a:prstGeom>
          <a:noFill/>
        </p:spPr>
        <p:txBody>
          <a:bodyPr wrap="square">
            <a:spAutoFit/>
          </a:bodyPr>
          <a:lstStyle/>
          <a:p>
            <a:r>
              <a:rPr lang="en-IN" b="1" dirty="0">
                <a:solidFill>
                  <a:srgbClr val="002060"/>
                </a:solidFill>
                <a:effectLst/>
                <a:latin typeface="Courier New" panose="02070309020205020404" pitchFamily="49" charset="0"/>
              </a:rPr>
              <a:t>COX ANALYSIS</a:t>
            </a:r>
          </a:p>
        </p:txBody>
      </p:sp>
      <p:graphicFrame>
        <p:nvGraphicFramePr>
          <p:cNvPr id="10" name="Table 9">
            <a:extLst>
              <a:ext uri="{FF2B5EF4-FFF2-40B4-BE49-F238E27FC236}">
                <a16:creationId xmlns:a16="http://schemas.microsoft.com/office/drawing/2014/main" id="{CB78C82E-1115-4FA8-AA15-0610FAB8A69B}"/>
              </a:ext>
            </a:extLst>
          </p:cNvPr>
          <p:cNvGraphicFramePr>
            <a:graphicFrameLocks noGrp="1"/>
          </p:cNvGraphicFramePr>
          <p:nvPr>
            <p:extLst>
              <p:ext uri="{D42A27DB-BD31-4B8C-83A1-F6EECF244321}">
                <p14:modId xmlns:p14="http://schemas.microsoft.com/office/powerpoint/2010/main" val="2965159243"/>
              </p:ext>
            </p:extLst>
          </p:nvPr>
        </p:nvGraphicFramePr>
        <p:xfrm>
          <a:off x="99260" y="1145140"/>
          <a:ext cx="4528502" cy="2377440"/>
        </p:xfrm>
        <a:graphic>
          <a:graphicData uri="http://schemas.openxmlformats.org/drawingml/2006/table">
            <a:tbl>
              <a:tblPr>
                <a:tableStyleId>{85BE263C-DBD7-4A20-BB59-AAB30ACAA65A}</a:tableStyleId>
              </a:tblPr>
              <a:tblGrid>
                <a:gridCol w="1582102">
                  <a:extLst>
                    <a:ext uri="{9D8B030D-6E8A-4147-A177-3AD203B41FA5}">
                      <a16:colId xmlns:a16="http://schemas.microsoft.com/office/drawing/2014/main" val="625829515"/>
                    </a:ext>
                  </a:extLst>
                </a:gridCol>
                <a:gridCol w="736600">
                  <a:extLst>
                    <a:ext uri="{9D8B030D-6E8A-4147-A177-3AD203B41FA5}">
                      <a16:colId xmlns:a16="http://schemas.microsoft.com/office/drawing/2014/main" val="3153752863"/>
                    </a:ext>
                  </a:extLst>
                </a:gridCol>
                <a:gridCol w="736600">
                  <a:extLst>
                    <a:ext uri="{9D8B030D-6E8A-4147-A177-3AD203B41FA5}">
                      <a16:colId xmlns:a16="http://schemas.microsoft.com/office/drawing/2014/main" val="1792006732"/>
                    </a:ext>
                  </a:extLst>
                </a:gridCol>
                <a:gridCol w="736600">
                  <a:extLst>
                    <a:ext uri="{9D8B030D-6E8A-4147-A177-3AD203B41FA5}">
                      <a16:colId xmlns:a16="http://schemas.microsoft.com/office/drawing/2014/main" val="3100832452"/>
                    </a:ext>
                  </a:extLst>
                </a:gridCol>
                <a:gridCol w="736600">
                  <a:extLst>
                    <a:ext uri="{9D8B030D-6E8A-4147-A177-3AD203B41FA5}">
                      <a16:colId xmlns:a16="http://schemas.microsoft.com/office/drawing/2014/main" val="2352365095"/>
                    </a:ext>
                  </a:extLst>
                </a:gridCol>
              </a:tblGrid>
              <a:tr h="182880">
                <a:tc>
                  <a:txBody>
                    <a:bodyPr/>
                    <a:lstStyle/>
                    <a:p>
                      <a:pPr algn="ctr" fontAlgn="b"/>
                      <a:r>
                        <a:rPr lang="en-IN" sz="1100" u="none" strike="noStrike">
                          <a:effectLst/>
                        </a:rPr>
                        <a:t>sex</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[0.74 -1.08]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826392"/>
                  </a:ext>
                </a:extLst>
              </a:tr>
              <a:tr h="182880">
                <a:tc>
                  <a:txBody>
                    <a:bodyPr/>
                    <a:lstStyle/>
                    <a:p>
                      <a:pPr algn="ctr" fontAlgn="b"/>
                      <a:r>
                        <a:rPr lang="en-IN" sz="1100" u="none" strike="noStrike" dirty="0">
                          <a:effectLst/>
                        </a:rPr>
                        <a:t>age</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0.55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[0.99 -1.01]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695595"/>
                  </a:ext>
                </a:extLst>
              </a:tr>
              <a:tr h="182880">
                <a:tc>
                  <a:txBody>
                    <a:bodyPr/>
                    <a:lstStyle/>
                    <a:p>
                      <a:pPr algn="ctr" fontAlgn="b"/>
                      <a:r>
                        <a:rPr lang="en-IN" sz="1100" u="none" strike="noStrike">
                          <a:effectLst/>
                        </a:rPr>
                        <a:t>obstruct</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1.21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[0.96 -1.53]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270140"/>
                  </a:ext>
                </a:extLst>
              </a:tr>
              <a:tr h="182880">
                <a:tc>
                  <a:txBody>
                    <a:bodyPr/>
                    <a:lstStyle/>
                    <a:p>
                      <a:pPr algn="ctr" fontAlgn="b"/>
                      <a:r>
                        <a:rPr lang="en-IN" sz="1100" u="none" strike="noStrike">
                          <a:effectLst/>
                        </a:rPr>
                        <a:t>perfor</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0.21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1.24</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0.41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[0.75 -2.04]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1529065"/>
                  </a:ext>
                </a:extLst>
              </a:tr>
              <a:tr h="182880">
                <a:tc>
                  <a:txBody>
                    <a:bodyPr/>
                    <a:lstStyle/>
                    <a:p>
                      <a:pPr algn="ctr" fontAlgn="b"/>
                      <a:r>
                        <a:rPr lang="en-IN" sz="1100" u="none" strike="noStrike">
                          <a:effectLst/>
                        </a:rPr>
                        <a:t>adhere</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1.18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[0.92 -1.53]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3879686"/>
                  </a:ext>
                </a:extLst>
              </a:tr>
              <a:tr h="182880">
                <a:tc>
                  <a:txBody>
                    <a:bodyPr/>
                    <a:lstStyle/>
                    <a:p>
                      <a:pPr algn="ctr" fontAlgn="b"/>
                      <a:r>
                        <a:rPr lang="en-IN" sz="1100" u="none" strike="noStrike">
                          <a:effectLst/>
                        </a:rPr>
                        <a:t>node4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2.28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&lt;0.005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[1.87 -2.78]</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684395"/>
                  </a:ext>
                </a:extLst>
              </a:tr>
              <a:tr h="182880">
                <a:tc>
                  <a:txBody>
                    <a:bodyPr/>
                    <a:lstStyle/>
                    <a:p>
                      <a:pPr algn="ctr" fontAlgn="b"/>
                      <a:r>
                        <a:rPr lang="en-IN" sz="1100" u="none" strike="noStrike">
                          <a:effectLst/>
                        </a:rPr>
                        <a:t>Lev+5FU</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0.62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&lt;0.005</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[0.48 -0.78]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790260"/>
                  </a:ext>
                </a:extLst>
              </a:tr>
              <a:tr h="182880">
                <a:tc>
                  <a:txBody>
                    <a:bodyPr/>
                    <a:lstStyle/>
                    <a:p>
                      <a:pPr algn="ctr" fontAlgn="b"/>
                      <a:r>
                        <a:rPr lang="en-IN" sz="1100" u="none" strike="noStrike">
                          <a:effectLst/>
                        </a:rPr>
                        <a:t>Obs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0.03</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1.04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0.76</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[0.83 -1.29]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52254"/>
                  </a:ext>
                </a:extLst>
              </a:tr>
              <a:tr h="182880">
                <a:tc>
                  <a:txBody>
                    <a:bodyPr/>
                    <a:lstStyle/>
                    <a:p>
                      <a:pPr algn="ctr" fontAlgn="b"/>
                      <a:r>
                        <a:rPr lang="en-IN" sz="1100" u="none" strike="noStrike">
                          <a:effectLst/>
                        </a:rPr>
                        <a:t>moderately differentiated</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-0.03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0.97</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[0.71 -1.34]</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96016"/>
                  </a:ext>
                </a:extLst>
              </a:tr>
              <a:tr h="182880">
                <a:tc>
                  <a:txBody>
                    <a:bodyPr/>
                    <a:lstStyle/>
                    <a:p>
                      <a:pPr algn="ctr" fontAlgn="b"/>
                      <a:r>
                        <a:rPr lang="en-IN" sz="1100" u="none" strike="noStrike">
                          <a:effectLst/>
                        </a:rPr>
                        <a:t>poorly differentiated</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0.27</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1.31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0.16</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[0.9 -1.91]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303234"/>
                  </a:ext>
                </a:extLst>
              </a:tr>
              <a:tr h="182880">
                <a:tc>
                  <a:txBody>
                    <a:bodyPr/>
                    <a:lstStyle/>
                    <a:p>
                      <a:pPr algn="ctr" fontAlgn="b"/>
                      <a:r>
                        <a:rPr lang="en-IN" sz="1100" u="none" strike="noStrike">
                          <a:effectLst/>
                        </a:rPr>
                        <a:t>Muscle</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0.29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1.33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0.59</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[0.47 -3.78]</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1058386"/>
                  </a:ext>
                </a:extLst>
              </a:tr>
              <a:tr h="182880">
                <a:tc>
                  <a:txBody>
                    <a:bodyPr/>
                    <a:lstStyle/>
                    <a:p>
                      <a:pPr algn="ctr" fontAlgn="b"/>
                      <a:r>
                        <a:rPr lang="en-IN" sz="1100" u="none" strike="noStrike">
                          <a:effectLst/>
                        </a:rPr>
                        <a:t>serosa</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2.26</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0.11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[0.84 -6.1]</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884625"/>
                  </a:ext>
                </a:extLst>
              </a:tr>
              <a:tr h="182880">
                <a:tc>
                  <a:txBody>
                    <a:bodyPr/>
                    <a:lstStyle/>
                    <a:p>
                      <a:pPr algn="ctr" fontAlgn="b"/>
                      <a:r>
                        <a:rPr lang="en-IN" sz="1100" u="none" strike="noStrike">
                          <a:effectLst/>
                        </a:rPr>
                        <a:t>Contiguous Structures</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1.23</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3.42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0.02</a:t>
                      </a:r>
                      <a:endParaRPr lang="en-IN" sz="11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[1.17 -10]</a:t>
                      </a:r>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640423"/>
                  </a:ext>
                </a:extLst>
              </a:tr>
            </a:tbl>
          </a:graphicData>
        </a:graphic>
      </p:graphicFrame>
      <p:pic>
        <p:nvPicPr>
          <p:cNvPr id="11" name="Picture 10">
            <a:extLst>
              <a:ext uri="{FF2B5EF4-FFF2-40B4-BE49-F238E27FC236}">
                <a16:creationId xmlns:a16="http://schemas.microsoft.com/office/drawing/2014/main" id="{44E4814F-5193-4945-9595-C25E606FF72E}"/>
              </a:ext>
            </a:extLst>
          </p:cNvPr>
          <p:cNvPicPr>
            <a:picLocks noChangeAspect="1"/>
          </p:cNvPicPr>
          <p:nvPr/>
        </p:nvPicPr>
        <p:blipFill>
          <a:blip r:embed="rId4"/>
          <a:stretch>
            <a:fillRect/>
          </a:stretch>
        </p:blipFill>
        <p:spPr>
          <a:xfrm>
            <a:off x="4630056" y="1028183"/>
            <a:ext cx="4417060" cy="2537460"/>
          </a:xfrm>
          <a:prstGeom prst="rect">
            <a:avLst/>
          </a:prstGeom>
        </p:spPr>
      </p:pic>
      <p:sp>
        <p:nvSpPr>
          <p:cNvPr id="12" name="Rectangle 11">
            <a:extLst>
              <a:ext uri="{FF2B5EF4-FFF2-40B4-BE49-F238E27FC236}">
                <a16:creationId xmlns:a16="http://schemas.microsoft.com/office/drawing/2014/main" id="{1C8A6D68-5F96-453A-A18F-1CC903DDD7AB}"/>
              </a:ext>
            </a:extLst>
          </p:cNvPr>
          <p:cNvSpPr/>
          <p:nvPr/>
        </p:nvSpPr>
        <p:spPr>
          <a:xfrm>
            <a:off x="2455953" y="3360912"/>
            <a:ext cx="631902" cy="183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231E7C4-28FE-4E37-BF52-F3BE39BCFB1B}"/>
              </a:ext>
            </a:extLst>
          </p:cNvPr>
          <p:cNvSpPr/>
          <p:nvPr/>
        </p:nvSpPr>
        <p:spPr>
          <a:xfrm>
            <a:off x="3940098" y="3339381"/>
            <a:ext cx="631902" cy="183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31D2A58-64B1-41CB-AF18-8BBDB3A53CE0}"/>
              </a:ext>
            </a:extLst>
          </p:cNvPr>
          <p:cNvSpPr/>
          <p:nvPr/>
        </p:nvSpPr>
        <p:spPr>
          <a:xfrm>
            <a:off x="4812646" y="1235705"/>
            <a:ext cx="4070784" cy="13009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113A1374-F00D-4531-A640-C825A39C1051}"/>
              </a:ext>
            </a:extLst>
          </p:cNvPr>
          <p:cNvSpPr/>
          <p:nvPr/>
        </p:nvSpPr>
        <p:spPr>
          <a:xfrm>
            <a:off x="5288568" y="1387471"/>
            <a:ext cx="2705892" cy="13009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1BA97EB-F894-4D5A-AB31-0B15B2FA735C}"/>
              </a:ext>
            </a:extLst>
          </p:cNvPr>
          <p:cNvSpPr/>
          <p:nvPr/>
        </p:nvSpPr>
        <p:spPr>
          <a:xfrm>
            <a:off x="5288567" y="3030120"/>
            <a:ext cx="2044843" cy="13009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F1BC0F6-CD90-4651-88F2-9C8B95372B45}"/>
              </a:ext>
            </a:extLst>
          </p:cNvPr>
          <p:cNvSpPr txBox="1"/>
          <p:nvPr/>
        </p:nvSpPr>
        <p:spPr>
          <a:xfrm>
            <a:off x="99260" y="3836993"/>
            <a:ext cx="4713386" cy="600164"/>
          </a:xfrm>
          <a:prstGeom prst="rect">
            <a:avLst/>
          </a:prstGeom>
          <a:noFill/>
        </p:spPr>
        <p:txBody>
          <a:bodyPr wrap="square" rtlCol="0">
            <a:spAutoFit/>
          </a:bodyPr>
          <a:lstStyle/>
          <a:p>
            <a:r>
              <a:rPr lang="en-IN" sz="1100" dirty="0"/>
              <a:t>HR &gt;1 : this implies that patients who have higher depth of penetration of tumour are more at risk. Hazard rate is almost 250% more than lowest tumour penetration group</a:t>
            </a:r>
          </a:p>
        </p:txBody>
      </p:sp>
      <p:cxnSp>
        <p:nvCxnSpPr>
          <p:cNvPr id="18" name="Straight Arrow Connector 17">
            <a:extLst>
              <a:ext uri="{FF2B5EF4-FFF2-40B4-BE49-F238E27FC236}">
                <a16:creationId xmlns:a16="http://schemas.microsoft.com/office/drawing/2014/main" id="{09C5522D-1D8F-4ACD-9E0D-DB8B368E3800}"/>
              </a:ext>
            </a:extLst>
          </p:cNvPr>
          <p:cNvCxnSpPr/>
          <p:nvPr/>
        </p:nvCxnSpPr>
        <p:spPr>
          <a:xfrm flipV="1">
            <a:off x="2751479" y="3592694"/>
            <a:ext cx="0" cy="244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38F17F7-1A61-4C8B-9785-F8AC1DEF585C}"/>
              </a:ext>
            </a:extLst>
          </p:cNvPr>
          <p:cNvSpPr txBox="1"/>
          <p:nvPr/>
        </p:nvSpPr>
        <p:spPr>
          <a:xfrm>
            <a:off x="5444547" y="3499401"/>
            <a:ext cx="3438876" cy="430887"/>
          </a:xfrm>
          <a:prstGeom prst="rect">
            <a:avLst/>
          </a:prstGeom>
          <a:noFill/>
        </p:spPr>
        <p:txBody>
          <a:bodyPr wrap="square" rtlCol="0">
            <a:spAutoFit/>
          </a:bodyPr>
          <a:lstStyle/>
          <a:p>
            <a:r>
              <a:rPr lang="en-IN" sz="1100" dirty="0"/>
              <a:t>In the plot above variable which do not have CI which contains 1 has been marked.</a:t>
            </a:r>
          </a:p>
        </p:txBody>
      </p:sp>
    </p:spTree>
    <p:extLst>
      <p:ext uri="{BB962C8B-B14F-4D97-AF65-F5344CB8AC3E}">
        <p14:creationId xmlns:p14="http://schemas.microsoft.com/office/powerpoint/2010/main" val="3712665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Shape 456"/>
        <p:cNvGrpSpPr/>
        <p:nvPr/>
      </p:nvGrpSpPr>
      <p:grpSpPr>
        <a:xfrm>
          <a:off x="0" y="0"/>
          <a:ext cx="0" cy="0"/>
          <a:chOff x="0" y="0"/>
          <a:chExt cx="0" cy="0"/>
        </a:xfrm>
      </p:grpSpPr>
      <p:sp>
        <p:nvSpPr>
          <p:cNvPr id="457" name="Google Shape;457;p48"/>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EFFECTS</a:t>
            </a:r>
            <a:endParaRPr dirty="0"/>
          </a:p>
        </p:txBody>
      </p:sp>
      <p:sp>
        <p:nvSpPr>
          <p:cNvPr id="458" name="Google Shape;458;p48"/>
          <p:cNvSpPr txBox="1">
            <a:spLocks noGrp="1"/>
          </p:cNvSpPr>
          <p:nvPr>
            <p:ph type="subTitle" idx="1"/>
          </p:nvPr>
        </p:nvSpPr>
        <p:spPr>
          <a:xfrm flipH="1">
            <a:off x="5490148" y="1626125"/>
            <a:ext cx="3033300" cy="12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400" b="1" dirty="0"/>
              <a:t>MARGINAL EFFECT OF</a:t>
            </a:r>
          </a:p>
          <a:p>
            <a:pPr marL="0" lvl="0" indent="0" algn="r" rtl="0">
              <a:spcBef>
                <a:spcPts val="0"/>
              </a:spcBef>
              <a:spcAft>
                <a:spcPts val="0"/>
              </a:spcAft>
              <a:buNone/>
            </a:pPr>
            <a:r>
              <a:rPr lang="es" sz="2400" b="1" dirty="0"/>
              <a:t>COVARIATES</a:t>
            </a:r>
          </a:p>
        </p:txBody>
      </p:sp>
      <p:sp>
        <p:nvSpPr>
          <p:cNvPr id="459" name="Google Shape;459;p48">
            <a:hlinkClick r:id="rId4"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MULTI-VARIATE COX ANALYSIS</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6D97B0FA-0EEE-4713-8DF4-89350C6AC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42" y="651592"/>
            <a:ext cx="4260305" cy="3002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7D82A0-9509-4666-BBDB-4027F89DB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447" y="651592"/>
            <a:ext cx="4260305" cy="300228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42;p20">
            <a:extLst>
              <a:ext uri="{FF2B5EF4-FFF2-40B4-BE49-F238E27FC236}">
                <a16:creationId xmlns:a16="http://schemas.microsoft.com/office/drawing/2014/main" id="{5B1DE126-B6CE-4CE7-80CD-46998AFC1470}"/>
              </a:ext>
            </a:extLst>
          </p:cNvPr>
          <p:cNvSpPr txBox="1">
            <a:spLocks/>
          </p:cNvSpPr>
          <p:nvPr/>
        </p:nvSpPr>
        <p:spPr>
          <a:xfrm>
            <a:off x="3371434" y="1512738"/>
            <a:ext cx="611100" cy="24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1pPr>
            <a:lvl2pPr marL="914400" marR="0" lvl="1"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2pPr>
            <a:lvl3pPr marL="1371600" marR="0" lvl="2"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3pPr>
            <a:lvl4pPr marL="1828800" marR="0" lvl="3"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4pPr>
            <a:lvl5pPr marL="2286000" marR="0" lvl="4"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5pPr>
            <a:lvl6pPr marL="2743200" marR="0" lvl="5"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6pPr>
            <a:lvl7pPr marL="3200400" marR="0" lvl="6"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7pPr>
            <a:lvl8pPr marL="3657600" marR="0" lvl="7"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8pPr>
            <a:lvl9pPr marL="4114800" marR="0" lvl="8"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9pPr>
          </a:lstStyle>
          <a:p>
            <a:pPr marL="0" indent="0"/>
            <a:r>
              <a:rPr lang="en" dirty="0"/>
              <a:t>01</a:t>
            </a:r>
          </a:p>
        </p:txBody>
      </p:sp>
      <p:sp>
        <p:nvSpPr>
          <p:cNvPr id="7" name="Google Shape;142;p20">
            <a:extLst>
              <a:ext uri="{FF2B5EF4-FFF2-40B4-BE49-F238E27FC236}">
                <a16:creationId xmlns:a16="http://schemas.microsoft.com/office/drawing/2014/main" id="{7F32AF18-E0BA-42F6-A9D5-00AB5735C7C4}"/>
              </a:ext>
            </a:extLst>
          </p:cNvPr>
          <p:cNvSpPr txBox="1">
            <a:spLocks/>
          </p:cNvSpPr>
          <p:nvPr/>
        </p:nvSpPr>
        <p:spPr>
          <a:xfrm>
            <a:off x="4872986" y="3653878"/>
            <a:ext cx="611100" cy="24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1pPr>
            <a:lvl2pPr marL="914400" marR="0" lvl="1"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2pPr>
            <a:lvl3pPr marL="1371600" marR="0" lvl="2"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3pPr>
            <a:lvl4pPr marL="1828800" marR="0" lvl="3"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4pPr>
            <a:lvl5pPr marL="2286000" marR="0" lvl="4"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5pPr>
            <a:lvl6pPr marL="2743200" marR="0" lvl="5"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6pPr>
            <a:lvl7pPr marL="3200400" marR="0" lvl="6"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7pPr>
            <a:lvl8pPr marL="3657600" marR="0" lvl="7"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8pPr>
            <a:lvl9pPr marL="4114800" marR="0" lvl="8"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9pPr>
          </a:lstStyle>
          <a:p>
            <a:pPr marL="0" indent="0"/>
            <a:r>
              <a:rPr lang="en" dirty="0"/>
              <a:t>0</a:t>
            </a:r>
          </a:p>
        </p:txBody>
      </p:sp>
      <p:sp>
        <p:nvSpPr>
          <p:cNvPr id="14" name="Rectangle 13">
            <a:extLst>
              <a:ext uri="{FF2B5EF4-FFF2-40B4-BE49-F238E27FC236}">
                <a16:creationId xmlns:a16="http://schemas.microsoft.com/office/drawing/2014/main" id="{A21E7BEB-9930-4D05-9C8D-7CBDA8DE9A1A}"/>
              </a:ext>
            </a:extLst>
          </p:cNvPr>
          <p:cNvSpPr/>
          <p:nvPr/>
        </p:nvSpPr>
        <p:spPr>
          <a:xfrm>
            <a:off x="528610" y="3670895"/>
            <a:ext cx="3808948" cy="629109"/>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Effect of  number of cancer lymph nodes and spread to contiguous structures</a:t>
            </a:r>
            <a:endParaRPr lang="en-IN"/>
          </a:p>
        </p:txBody>
      </p:sp>
      <p:sp>
        <p:nvSpPr>
          <p:cNvPr id="15" name="Rectangle 14">
            <a:extLst>
              <a:ext uri="{FF2B5EF4-FFF2-40B4-BE49-F238E27FC236}">
                <a16:creationId xmlns:a16="http://schemas.microsoft.com/office/drawing/2014/main" id="{679EA7C7-CAEC-4577-BE9B-6F7AE6E8A070}"/>
              </a:ext>
            </a:extLst>
          </p:cNvPr>
          <p:cNvSpPr/>
          <p:nvPr/>
        </p:nvSpPr>
        <p:spPr>
          <a:xfrm>
            <a:off x="4806443" y="3670895"/>
            <a:ext cx="3745152" cy="629109"/>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Effect of levimasole and fluorouracil and node count on survival probability</a:t>
            </a:r>
            <a:endParaRPr lang="en-IN"/>
          </a:p>
        </p:txBody>
      </p:sp>
    </p:spTree>
    <p:extLst>
      <p:ext uri="{BB962C8B-B14F-4D97-AF65-F5344CB8AC3E}">
        <p14:creationId xmlns:p14="http://schemas.microsoft.com/office/powerpoint/2010/main" val="1967259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MULTI-VARIATE COX ANALYSIS</a:t>
            </a:r>
            <a:endParaRPr dirty="0"/>
          </a:p>
        </p:txBody>
      </p:sp>
      <p:sp>
        <p:nvSpPr>
          <p:cNvPr id="202" name="Google Shape;202;p2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a:extLst>
              <a:ext uri="{FF2B5EF4-FFF2-40B4-BE49-F238E27FC236}">
                <a16:creationId xmlns:a16="http://schemas.microsoft.com/office/drawing/2014/main" id="{D4B8D004-2ECF-498E-BEF3-7BCBE0EBD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6" y="796943"/>
            <a:ext cx="4271322" cy="28569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42;p20">
            <a:extLst>
              <a:ext uri="{FF2B5EF4-FFF2-40B4-BE49-F238E27FC236}">
                <a16:creationId xmlns:a16="http://schemas.microsoft.com/office/drawing/2014/main" id="{7F32AF18-E0BA-42F6-A9D5-00AB5735C7C4}"/>
              </a:ext>
            </a:extLst>
          </p:cNvPr>
          <p:cNvSpPr txBox="1">
            <a:spLocks/>
          </p:cNvSpPr>
          <p:nvPr/>
        </p:nvSpPr>
        <p:spPr>
          <a:xfrm>
            <a:off x="4872986" y="3653878"/>
            <a:ext cx="611100" cy="24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1pPr>
            <a:lvl2pPr marL="914400" marR="0" lvl="1"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2pPr>
            <a:lvl3pPr marL="1371600" marR="0" lvl="2"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3pPr>
            <a:lvl4pPr marL="1828800" marR="0" lvl="3"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4pPr>
            <a:lvl5pPr marL="2286000" marR="0" lvl="4"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5pPr>
            <a:lvl6pPr marL="2743200" marR="0" lvl="5"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6pPr>
            <a:lvl7pPr marL="3200400" marR="0" lvl="6"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7pPr>
            <a:lvl8pPr marL="3657600" marR="0" lvl="7"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8pPr>
            <a:lvl9pPr marL="4114800" marR="0" lvl="8"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9pPr>
          </a:lstStyle>
          <a:p>
            <a:pPr marL="0" indent="0"/>
            <a:r>
              <a:rPr lang="en" dirty="0"/>
              <a:t>04</a:t>
            </a:r>
          </a:p>
        </p:txBody>
      </p:sp>
      <p:sp>
        <p:nvSpPr>
          <p:cNvPr id="12" name="Google Shape;142;p20">
            <a:extLst>
              <a:ext uri="{FF2B5EF4-FFF2-40B4-BE49-F238E27FC236}">
                <a16:creationId xmlns:a16="http://schemas.microsoft.com/office/drawing/2014/main" id="{72215B39-4652-4F10-A34F-47087C06F856}"/>
              </a:ext>
            </a:extLst>
          </p:cNvPr>
          <p:cNvSpPr txBox="1">
            <a:spLocks/>
          </p:cNvSpPr>
          <p:nvPr/>
        </p:nvSpPr>
        <p:spPr>
          <a:xfrm>
            <a:off x="3406684" y="3655739"/>
            <a:ext cx="611100" cy="24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1pPr>
            <a:lvl2pPr marL="914400" marR="0" lvl="1"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2pPr>
            <a:lvl3pPr marL="1371600" marR="0" lvl="2"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3pPr>
            <a:lvl4pPr marL="1828800" marR="0" lvl="3"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4pPr>
            <a:lvl5pPr marL="2286000" marR="0" lvl="4"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5pPr>
            <a:lvl6pPr marL="2743200" marR="0" lvl="5"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6pPr>
            <a:lvl7pPr marL="3200400" marR="0" lvl="6"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7pPr>
            <a:lvl8pPr marL="3657600" marR="0" lvl="7"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8pPr>
            <a:lvl9pPr marL="4114800" marR="0" lvl="8" indent="-317500" algn="ctr" rtl="0">
              <a:lnSpc>
                <a:spcPct val="100000"/>
              </a:lnSpc>
              <a:spcBef>
                <a:spcPts val="0"/>
              </a:spcBef>
              <a:spcAft>
                <a:spcPts val="0"/>
              </a:spcAft>
              <a:buClr>
                <a:srgbClr val="FFFFFF"/>
              </a:buClr>
              <a:buSzPts val="1400"/>
              <a:buFont typeface="Anaheim"/>
              <a:buNone/>
              <a:defRPr sz="1400" b="0" i="0" u="none" strike="noStrike" cap="none">
                <a:solidFill>
                  <a:srgbClr val="FFFFFF"/>
                </a:solidFill>
                <a:latin typeface="Anaheim"/>
                <a:ea typeface="Anaheim"/>
                <a:cs typeface="Anaheim"/>
                <a:sym typeface="Anaheim"/>
              </a:defRPr>
            </a:lvl9pPr>
          </a:lstStyle>
          <a:p>
            <a:pPr marL="0" indent="0"/>
            <a:r>
              <a:rPr lang="en" dirty="0"/>
              <a:t>03</a:t>
            </a:r>
          </a:p>
        </p:txBody>
      </p:sp>
      <p:pic>
        <p:nvPicPr>
          <p:cNvPr id="1032" name="Picture 8">
            <a:extLst>
              <a:ext uri="{FF2B5EF4-FFF2-40B4-BE49-F238E27FC236}">
                <a16:creationId xmlns:a16="http://schemas.microsoft.com/office/drawing/2014/main" id="{0350B507-6CCB-461A-9F28-EE3A041B3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144" y="795082"/>
            <a:ext cx="4635731" cy="28569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37210B0-DDCD-4F45-8477-F754A442EF06}"/>
              </a:ext>
            </a:extLst>
          </p:cNvPr>
          <p:cNvSpPr/>
          <p:nvPr/>
        </p:nvSpPr>
        <p:spPr>
          <a:xfrm>
            <a:off x="516281" y="3652017"/>
            <a:ext cx="3808948" cy="629109"/>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 of </a:t>
            </a:r>
            <a:r>
              <a:rPr lang="en-US" dirty="0" err="1"/>
              <a:t>levimasole</a:t>
            </a:r>
            <a:r>
              <a:rPr lang="en-US" dirty="0"/>
              <a:t> and fluorouracil and spread to contiguous structures on survival probability</a:t>
            </a:r>
            <a:endParaRPr lang="en-IN" dirty="0"/>
          </a:p>
        </p:txBody>
      </p:sp>
      <p:sp>
        <p:nvSpPr>
          <p:cNvPr id="8" name="Rectangle 7">
            <a:extLst>
              <a:ext uri="{FF2B5EF4-FFF2-40B4-BE49-F238E27FC236}">
                <a16:creationId xmlns:a16="http://schemas.microsoft.com/office/drawing/2014/main" id="{2A99F308-64CE-482D-83EA-5043A3DC2A02}"/>
              </a:ext>
            </a:extLst>
          </p:cNvPr>
          <p:cNvSpPr/>
          <p:nvPr/>
        </p:nvSpPr>
        <p:spPr>
          <a:xfrm>
            <a:off x="4872986" y="3652016"/>
            <a:ext cx="3745152" cy="629109"/>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Combined effect of cancer nodes, spread to contiguous structures and treatment.</a:t>
            </a:r>
            <a:endParaRPr lang="en-IN"/>
          </a:p>
        </p:txBody>
      </p:sp>
    </p:spTree>
    <p:extLst>
      <p:ext uri="{BB962C8B-B14F-4D97-AF65-F5344CB8AC3E}">
        <p14:creationId xmlns:p14="http://schemas.microsoft.com/office/powerpoint/2010/main" val="1798707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CONCLUSION</a:t>
            </a:r>
            <a:endParaRPr dirty="0"/>
          </a:p>
        </p:txBody>
      </p:sp>
      <p:sp>
        <p:nvSpPr>
          <p:cNvPr id="202" name="Google Shape;202;p29">
            <a:hlinkClick r:id="rId4"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52272B5D-BA64-4749-9398-C53BEEA72091}"/>
              </a:ext>
            </a:extLst>
          </p:cNvPr>
          <p:cNvCxnSpPr/>
          <p:nvPr/>
        </p:nvCxnSpPr>
        <p:spPr>
          <a:xfrm>
            <a:off x="222683" y="1598375"/>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8C52A52-739E-4AFB-82F0-2A43B57DAC03}"/>
              </a:ext>
              <a:ext uri="{C183D7F6-B498-43B3-948B-1728B52AA6E4}">
                <adec:decorative xmlns:adec="http://schemas.microsoft.com/office/drawing/2017/decorative" val="1"/>
              </a:ext>
            </a:extLst>
          </p:cNvPr>
          <p:cNvSpPr/>
          <p:nvPr/>
        </p:nvSpPr>
        <p:spPr bwMode="invGray">
          <a:xfrm rot="5400000">
            <a:off x="-874198" y="1288951"/>
            <a:ext cx="5673157" cy="392476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458;p48">
            <a:extLst>
              <a:ext uri="{FF2B5EF4-FFF2-40B4-BE49-F238E27FC236}">
                <a16:creationId xmlns:a16="http://schemas.microsoft.com/office/drawing/2014/main" id="{5044A2D6-47C4-4FC4-A532-0AA349250F96}"/>
              </a:ext>
            </a:extLst>
          </p:cNvPr>
          <p:cNvSpPr txBox="1">
            <a:spLocks noGrp="1"/>
          </p:cNvSpPr>
          <p:nvPr>
            <p:ph type="subTitle" idx="1"/>
          </p:nvPr>
        </p:nvSpPr>
        <p:spPr>
          <a:xfrm flipH="1">
            <a:off x="111694" y="778704"/>
            <a:ext cx="3204835" cy="448996"/>
          </a:xfrm>
          <a:prstGeom prst="rect">
            <a:avLst/>
          </a:prstGeom>
          <a:noFill/>
        </p:spPr>
        <p:txBody>
          <a:bodyPr spcFirstLastPara="1" wrap="square" lIns="91425" tIns="91425" rIns="91425" bIns="91425" anchor="ctr" anchorCtr="0">
            <a:noAutofit/>
          </a:bodyPr>
          <a:lstStyle/>
          <a:p>
            <a:pPr marL="342900" lvl="0" algn="l" rtl="0">
              <a:spcBef>
                <a:spcPts val="0"/>
              </a:spcBef>
              <a:spcAft>
                <a:spcPts val="0"/>
              </a:spcAft>
              <a:buFont typeface="Arial" panose="020B0604020202020204" pitchFamily="34" charset="0"/>
              <a:buChar char="•"/>
            </a:pPr>
            <a:r>
              <a:rPr lang="es" sz="2400" b="1" dirty="0">
                <a:solidFill>
                  <a:schemeClr val="bg1"/>
                </a:solidFill>
              </a:rPr>
              <a:t>Impact of the Study</a:t>
            </a:r>
          </a:p>
          <a:p>
            <a:pPr marL="342900" lvl="0" algn="l" rtl="0">
              <a:spcBef>
                <a:spcPts val="0"/>
              </a:spcBef>
              <a:spcAft>
                <a:spcPts val="0"/>
              </a:spcAft>
              <a:buFont typeface="Arial" panose="020B0604020202020204" pitchFamily="34" charset="0"/>
              <a:buChar char="•"/>
            </a:pPr>
            <a:r>
              <a:rPr lang="es" sz="2400" b="1" dirty="0">
                <a:solidFill>
                  <a:schemeClr val="bg1"/>
                </a:solidFill>
              </a:rPr>
              <a:t>Current Scenario</a:t>
            </a:r>
          </a:p>
        </p:txBody>
      </p:sp>
    </p:spTree>
    <p:extLst>
      <p:ext uri="{BB962C8B-B14F-4D97-AF65-F5344CB8AC3E}">
        <p14:creationId xmlns:p14="http://schemas.microsoft.com/office/powerpoint/2010/main" val="2172531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7"/>
          <p:cNvSpPr txBox="1">
            <a:spLocks noGrp="1"/>
          </p:cNvSpPr>
          <p:nvPr>
            <p:ph type="ctrTitle"/>
          </p:nvPr>
        </p:nvSpPr>
        <p:spPr>
          <a:xfrm>
            <a:off x="922975" y="2445788"/>
            <a:ext cx="7298100" cy="118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572A9"/>
        </a:solidFill>
        <a:effectLst/>
      </p:bgPr>
    </p:bg>
    <p:spTree>
      <p:nvGrpSpPr>
        <p:cNvPr id="1" name="Shape 237"/>
        <p:cNvGrpSpPr/>
        <p:nvPr/>
      </p:nvGrpSpPr>
      <p:grpSpPr>
        <a:xfrm>
          <a:off x="0" y="0"/>
          <a:ext cx="0" cy="0"/>
          <a:chOff x="0" y="0"/>
          <a:chExt cx="0" cy="0"/>
        </a:xfrm>
      </p:grpSpPr>
      <p:sp>
        <p:nvSpPr>
          <p:cNvPr id="238" name="Google Shape;238;p33"/>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BRIEF INTRODUCTION</a:t>
            </a:r>
            <a:endParaRPr dirty="0"/>
          </a:p>
        </p:txBody>
      </p:sp>
      <p:sp>
        <p:nvSpPr>
          <p:cNvPr id="239" name="Google Shape;239;p33"/>
          <p:cNvSpPr txBox="1">
            <a:spLocks noGrp="1"/>
          </p:cNvSpPr>
          <p:nvPr>
            <p:ph type="subTitle" idx="2"/>
          </p:nvPr>
        </p:nvSpPr>
        <p:spPr>
          <a:xfrm>
            <a:off x="3557811" y="2419868"/>
            <a:ext cx="1819800" cy="8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WHAT IS TUMOR?</a:t>
            </a:r>
            <a:endParaRPr dirty="0"/>
          </a:p>
        </p:txBody>
      </p:sp>
      <p:sp>
        <p:nvSpPr>
          <p:cNvPr id="240" name="Google Shape;240;p33"/>
          <p:cNvSpPr txBox="1">
            <a:spLocks noGrp="1"/>
          </p:cNvSpPr>
          <p:nvPr>
            <p:ph type="subTitle" idx="1"/>
          </p:nvPr>
        </p:nvSpPr>
        <p:spPr>
          <a:xfrm>
            <a:off x="1508287" y="2419868"/>
            <a:ext cx="1819800" cy="8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WHAT IS CANCER?</a:t>
            </a:r>
          </a:p>
        </p:txBody>
      </p:sp>
      <p:sp>
        <p:nvSpPr>
          <p:cNvPr id="241" name="Google Shape;241;p33"/>
          <p:cNvSpPr txBox="1">
            <a:spLocks noGrp="1"/>
          </p:cNvSpPr>
          <p:nvPr>
            <p:ph type="subTitle" idx="3"/>
          </p:nvPr>
        </p:nvSpPr>
        <p:spPr>
          <a:xfrm>
            <a:off x="5527537" y="2419868"/>
            <a:ext cx="1819800" cy="8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WHAT IS COLON CANCER?</a:t>
            </a:r>
            <a:endParaRPr dirty="0"/>
          </a:p>
        </p:txBody>
      </p:sp>
      <p:sp>
        <p:nvSpPr>
          <p:cNvPr id="262" name="Google Shape;262;p33"/>
          <p:cNvSpPr txBox="1">
            <a:spLocks noGrp="1"/>
          </p:cNvSpPr>
          <p:nvPr>
            <p:ph type="subTitle" idx="4"/>
          </p:nvPr>
        </p:nvSpPr>
        <p:spPr>
          <a:xfrm>
            <a:off x="1421737" y="3642128"/>
            <a:ext cx="1819800" cy="8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STATISTICS</a:t>
            </a:r>
          </a:p>
          <a:p>
            <a:pPr marL="0" lvl="0" indent="0" algn="ctr" rtl="0">
              <a:spcBef>
                <a:spcPts val="0"/>
              </a:spcBef>
              <a:spcAft>
                <a:spcPts val="0"/>
              </a:spcAft>
              <a:buNone/>
            </a:pPr>
            <a:r>
              <a:rPr lang="es" dirty="0"/>
              <a:t>(COLON CANCER)</a:t>
            </a:r>
            <a:endParaRPr dirty="0"/>
          </a:p>
        </p:txBody>
      </p:sp>
      <p:sp>
        <p:nvSpPr>
          <p:cNvPr id="263" name="Google Shape;263;p33">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6883;p63">
            <a:extLst>
              <a:ext uri="{FF2B5EF4-FFF2-40B4-BE49-F238E27FC236}">
                <a16:creationId xmlns:a16="http://schemas.microsoft.com/office/drawing/2014/main" id="{40B80CC1-0AA2-47DB-BC7D-03709F88B7EE}"/>
              </a:ext>
            </a:extLst>
          </p:cNvPr>
          <p:cNvGrpSpPr/>
          <p:nvPr/>
        </p:nvGrpSpPr>
        <p:grpSpPr>
          <a:xfrm>
            <a:off x="2266758" y="2345148"/>
            <a:ext cx="302857" cy="335113"/>
            <a:chOff x="-25445525" y="3175900"/>
            <a:chExt cx="267825" cy="296350"/>
          </a:xfrm>
          <a:solidFill>
            <a:schemeClr val="bg1"/>
          </a:solidFill>
        </p:grpSpPr>
        <p:sp>
          <p:nvSpPr>
            <p:cNvPr id="29" name="Google Shape;6884;p63">
              <a:extLst>
                <a:ext uri="{FF2B5EF4-FFF2-40B4-BE49-F238E27FC236}">
                  <a16:creationId xmlns:a16="http://schemas.microsoft.com/office/drawing/2014/main" id="{BD09A648-8334-40A9-9555-CEA68BF6E137}"/>
                </a:ext>
              </a:extLst>
            </p:cNvPr>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6885;p63">
              <a:extLst>
                <a:ext uri="{FF2B5EF4-FFF2-40B4-BE49-F238E27FC236}">
                  <a16:creationId xmlns:a16="http://schemas.microsoft.com/office/drawing/2014/main" id="{A1C90AFC-197D-4007-9018-18DFCA1FD084}"/>
                </a:ext>
              </a:extLst>
            </p:cNvPr>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bg1"/>
                </a:solidFill>
              </a:endParaRPr>
            </a:p>
          </p:txBody>
        </p:sp>
        <p:sp>
          <p:nvSpPr>
            <p:cNvPr id="31" name="Google Shape;6886;p63">
              <a:extLst>
                <a:ext uri="{FF2B5EF4-FFF2-40B4-BE49-F238E27FC236}">
                  <a16:creationId xmlns:a16="http://schemas.microsoft.com/office/drawing/2014/main" id="{3257F541-87A7-43A4-A183-4BC9718563BF}"/>
                </a:ext>
              </a:extLst>
            </p:cNvPr>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2" name="Google Shape;7049;p64">
            <a:extLst>
              <a:ext uri="{FF2B5EF4-FFF2-40B4-BE49-F238E27FC236}">
                <a16:creationId xmlns:a16="http://schemas.microsoft.com/office/drawing/2014/main" id="{BC22E9A0-E70A-4784-96FC-AD9F1BBD8A2C}"/>
              </a:ext>
            </a:extLst>
          </p:cNvPr>
          <p:cNvGrpSpPr/>
          <p:nvPr/>
        </p:nvGrpSpPr>
        <p:grpSpPr>
          <a:xfrm>
            <a:off x="4215081" y="2283332"/>
            <a:ext cx="513588" cy="479010"/>
            <a:chOff x="7759564" y="2249947"/>
            <a:chExt cx="505260" cy="499276"/>
          </a:xfrm>
          <a:solidFill>
            <a:schemeClr val="bg1"/>
          </a:solidFill>
        </p:grpSpPr>
        <p:sp>
          <p:nvSpPr>
            <p:cNvPr id="33" name="Google Shape;7050;p64">
              <a:extLst>
                <a:ext uri="{FF2B5EF4-FFF2-40B4-BE49-F238E27FC236}">
                  <a16:creationId xmlns:a16="http://schemas.microsoft.com/office/drawing/2014/main" id="{9EAFF937-C5CA-451D-8D77-BE04577EC951}"/>
                </a:ext>
              </a:extLst>
            </p:cNvPr>
            <p:cNvSpPr/>
            <p:nvPr/>
          </p:nvSpPr>
          <p:spPr>
            <a:xfrm>
              <a:off x="7901682" y="2394782"/>
              <a:ext cx="109482" cy="108210"/>
            </a:xfrm>
            <a:custGeom>
              <a:avLst/>
              <a:gdLst/>
              <a:ahLst/>
              <a:cxnLst/>
              <a:rect l="l" t="t" r="r" b="b"/>
              <a:pathLst>
                <a:path w="3787" h="3743" extrusionOk="0">
                  <a:moveTo>
                    <a:pt x="2079" y="509"/>
                  </a:moveTo>
                  <a:cubicBezTo>
                    <a:pt x="2245" y="509"/>
                    <a:pt x="2403" y="559"/>
                    <a:pt x="2537" y="675"/>
                  </a:cubicBezTo>
                  <a:cubicBezTo>
                    <a:pt x="2946" y="1025"/>
                    <a:pt x="3217" y="1907"/>
                    <a:pt x="3242" y="2557"/>
                  </a:cubicBezTo>
                  <a:cubicBezTo>
                    <a:pt x="3262" y="3007"/>
                    <a:pt x="2718" y="3230"/>
                    <a:pt x="2180" y="3230"/>
                  </a:cubicBezTo>
                  <a:cubicBezTo>
                    <a:pt x="1950" y="3230"/>
                    <a:pt x="1720" y="3189"/>
                    <a:pt x="1536" y="3107"/>
                  </a:cubicBezTo>
                  <a:cubicBezTo>
                    <a:pt x="876" y="2815"/>
                    <a:pt x="577" y="2038"/>
                    <a:pt x="871" y="1380"/>
                  </a:cubicBezTo>
                  <a:cubicBezTo>
                    <a:pt x="1080" y="911"/>
                    <a:pt x="1610" y="509"/>
                    <a:pt x="2079" y="509"/>
                  </a:cubicBezTo>
                  <a:close/>
                  <a:moveTo>
                    <a:pt x="2084" y="0"/>
                  </a:moveTo>
                  <a:cubicBezTo>
                    <a:pt x="1413" y="0"/>
                    <a:pt x="702" y="505"/>
                    <a:pt x="406" y="1172"/>
                  </a:cubicBezTo>
                  <a:cubicBezTo>
                    <a:pt x="0" y="2088"/>
                    <a:pt x="414" y="3165"/>
                    <a:pt x="1332" y="3574"/>
                  </a:cubicBezTo>
                  <a:cubicBezTo>
                    <a:pt x="1586" y="3687"/>
                    <a:pt x="1883" y="3743"/>
                    <a:pt x="2179" y="3743"/>
                  </a:cubicBezTo>
                  <a:cubicBezTo>
                    <a:pt x="2983" y="3743"/>
                    <a:pt x="3786" y="3332"/>
                    <a:pt x="3754" y="2536"/>
                  </a:cubicBezTo>
                  <a:cubicBezTo>
                    <a:pt x="3723" y="1770"/>
                    <a:pt x="3410" y="752"/>
                    <a:pt x="2870" y="289"/>
                  </a:cubicBezTo>
                  <a:cubicBezTo>
                    <a:pt x="2637" y="88"/>
                    <a:pt x="2364"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D9E0"/>
                </a:solidFill>
              </a:endParaRPr>
            </a:p>
          </p:txBody>
        </p:sp>
        <p:sp>
          <p:nvSpPr>
            <p:cNvPr id="34" name="Google Shape;7051;p64">
              <a:extLst>
                <a:ext uri="{FF2B5EF4-FFF2-40B4-BE49-F238E27FC236}">
                  <a16:creationId xmlns:a16="http://schemas.microsoft.com/office/drawing/2014/main" id="{234269F2-D010-42B9-A4DF-F8654540AF7F}"/>
                </a:ext>
              </a:extLst>
            </p:cNvPr>
            <p:cNvSpPr/>
            <p:nvPr/>
          </p:nvSpPr>
          <p:spPr>
            <a:xfrm>
              <a:off x="7759564" y="2249947"/>
              <a:ext cx="505260" cy="499276"/>
            </a:xfrm>
            <a:custGeom>
              <a:avLst/>
              <a:gdLst/>
              <a:ahLst/>
              <a:cxnLst/>
              <a:rect l="l" t="t" r="r" b="b"/>
              <a:pathLst>
                <a:path w="17477" h="17270" extrusionOk="0">
                  <a:moveTo>
                    <a:pt x="5722" y="507"/>
                  </a:moveTo>
                  <a:cubicBezTo>
                    <a:pt x="5837" y="507"/>
                    <a:pt x="5945" y="577"/>
                    <a:pt x="5989" y="690"/>
                  </a:cubicBezTo>
                  <a:lnTo>
                    <a:pt x="6311" y="1525"/>
                  </a:lnTo>
                  <a:cubicBezTo>
                    <a:pt x="6100" y="1539"/>
                    <a:pt x="5928" y="1609"/>
                    <a:pt x="5778" y="1730"/>
                  </a:cubicBezTo>
                  <a:lnTo>
                    <a:pt x="5457" y="896"/>
                  </a:lnTo>
                  <a:cubicBezTo>
                    <a:pt x="5383" y="706"/>
                    <a:pt x="5522" y="507"/>
                    <a:pt x="5722" y="507"/>
                  </a:cubicBezTo>
                  <a:close/>
                  <a:moveTo>
                    <a:pt x="12150" y="670"/>
                  </a:moveTo>
                  <a:cubicBezTo>
                    <a:pt x="12188" y="670"/>
                    <a:pt x="12227" y="678"/>
                    <a:pt x="12265" y="695"/>
                  </a:cubicBezTo>
                  <a:cubicBezTo>
                    <a:pt x="12409" y="758"/>
                    <a:pt x="12474" y="927"/>
                    <a:pt x="12410" y="1073"/>
                  </a:cubicBezTo>
                  <a:lnTo>
                    <a:pt x="12048" y="1890"/>
                  </a:lnTo>
                  <a:cubicBezTo>
                    <a:pt x="11907" y="1767"/>
                    <a:pt x="11746" y="1685"/>
                    <a:pt x="11526" y="1657"/>
                  </a:cubicBezTo>
                  <a:lnTo>
                    <a:pt x="11888" y="840"/>
                  </a:lnTo>
                  <a:cubicBezTo>
                    <a:pt x="11935" y="734"/>
                    <a:pt x="12040" y="670"/>
                    <a:pt x="12150" y="670"/>
                  </a:cubicBezTo>
                  <a:close/>
                  <a:moveTo>
                    <a:pt x="1052" y="4935"/>
                  </a:moveTo>
                  <a:cubicBezTo>
                    <a:pt x="1171" y="4935"/>
                    <a:pt x="1336" y="5036"/>
                    <a:pt x="1995" y="5322"/>
                  </a:cubicBezTo>
                  <a:cubicBezTo>
                    <a:pt x="1933" y="5392"/>
                    <a:pt x="1879" y="5474"/>
                    <a:pt x="1839" y="5564"/>
                  </a:cubicBezTo>
                  <a:cubicBezTo>
                    <a:pt x="1836" y="5568"/>
                    <a:pt x="1782" y="5683"/>
                    <a:pt x="1763" y="5843"/>
                  </a:cubicBezTo>
                  <a:lnTo>
                    <a:pt x="945" y="5482"/>
                  </a:lnTo>
                  <a:cubicBezTo>
                    <a:pt x="715" y="5378"/>
                    <a:pt x="723" y="5045"/>
                    <a:pt x="959" y="4955"/>
                  </a:cubicBezTo>
                  <a:cubicBezTo>
                    <a:pt x="992" y="4942"/>
                    <a:pt x="1021" y="4935"/>
                    <a:pt x="1052" y="4935"/>
                  </a:cubicBezTo>
                  <a:close/>
                  <a:moveTo>
                    <a:pt x="16578" y="5330"/>
                  </a:moveTo>
                  <a:cubicBezTo>
                    <a:pt x="16693" y="5330"/>
                    <a:pt x="16801" y="5401"/>
                    <a:pt x="16844" y="5514"/>
                  </a:cubicBezTo>
                  <a:cubicBezTo>
                    <a:pt x="16901" y="5661"/>
                    <a:pt x="16827" y="5827"/>
                    <a:pt x="16680" y="5884"/>
                  </a:cubicBezTo>
                  <a:lnTo>
                    <a:pt x="15844" y="6205"/>
                  </a:lnTo>
                  <a:cubicBezTo>
                    <a:pt x="15832" y="5981"/>
                    <a:pt x="15751" y="5815"/>
                    <a:pt x="15640" y="5671"/>
                  </a:cubicBezTo>
                  <a:lnTo>
                    <a:pt x="16475" y="5350"/>
                  </a:lnTo>
                  <a:cubicBezTo>
                    <a:pt x="16509" y="5337"/>
                    <a:pt x="16544" y="5330"/>
                    <a:pt x="16578" y="5330"/>
                  </a:cubicBezTo>
                  <a:close/>
                  <a:moveTo>
                    <a:pt x="1631" y="11057"/>
                  </a:moveTo>
                  <a:cubicBezTo>
                    <a:pt x="1645" y="11269"/>
                    <a:pt x="1715" y="11437"/>
                    <a:pt x="1836" y="11592"/>
                  </a:cubicBezTo>
                  <a:lnTo>
                    <a:pt x="1002" y="11914"/>
                  </a:lnTo>
                  <a:cubicBezTo>
                    <a:pt x="969" y="11927"/>
                    <a:pt x="934" y="11933"/>
                    <a:pt x="900" y="11933"/>
                  </a:cubicBezTo>
                  <a:cubicBezTo>
                    <a:pt x="785" y="11933"/>
                    <a:pt x="676" y="11863"/>
                    <a:pt x="632" y="11750"/>
                  </a:cubicBezTo>
                  <a:cubicBezTo>
                    <a:pt x="576" y="11603"/>
                    <a:pt x="649" y="11435"/>
                    <a:pt x="796" y="11379"/>
                  </a:cubicBezTo>
                  <a:lnTo>
                    <a:pt x="1631" y="11057"/>
                  </a:lnTo>
                  <a:close/>
                  <a:moveTo>
                    <a:pt x="15711" y="11418"/>
                  </a:moveTo>
                  <a:lnTo>
                    <a:pt x="16529" y="11781"/>
                  </a:lnTo>
                  <a:cubicBezTo>
                    <a:pt x="16759" y="11883"/>
                    <a:pt x="16751" y="12218"/>
                    <a:pt x="16515" y="12309"/>
                  </a:cubicBezTo>
                  <a:cubicBezTo>
                    <a:pt x="16481" y="12322"/>
                    <a:pt x="16450" y="12329"/>
                    <a:pt x="16419" y="12329"/>
                  </a:cubicBezTo>
                  <a:cubicBezTo>
                    <a:pt x="16276" y="12329"/>
                    <a:pt x="16107" y="12199"/>
                    <a:pt x="15479" y="11940"/>
                  </a:cubicBezTo>
                  <a:cubicBezTo>
                    <a:pt x="15603" y="11799"/>
                    <a:pt x="15685" y="11638"/>
                    <a:pt x="15711" y="11418"/>
                  </a:cubicBezTo>
                  <a:close/>
                  <a:moveTo>
                    <a:pt x="5428" y="15373"/>
                  </a:moveTo>
                  <a:cubicBezTo>
                    <a:pt x="5569" y="15497"/>
                    <a:pt x="5730" y="15579"/>
                    <a:pt x="5950" y="15605"/>
                  </a:cubicBezTo>
                  <a:lnTo>
                    <a:pt x="5589" y="16424"/>
                  </a:lnTo>
                  <a:cubicBezTo>
                    <a:pt x="5541" y="16529"/>
                    <a:pt x="5436" y="16593"/>
                    <a:pt x="5326" y="16593"/>
                  </a:cubicBezTo>
                  <a:cubicBezTo>
                    <a:pt x="5287" y="16593"/>
                    <a:pt x="5248" y="16586"/>
                    <a:pt x="5211" y="16569"/>
                  </a:cubicBezTo>
                  <a:cubicBezTo>
                    <a:pt x="5067" y="16504"/>
                    <a:pt x="5002" y="16337"/>
                    <a:pt x="5065" y="16191"/>
                  </a:cubicBezTo>
                  <a:lnTo>
                    <a:pt x="5428" y="15373"/>
                  </a:lnTo>
                  <a:close/>
                  <a:moveTo>
                    <a:pt x="11698" y="15532"/>
                  </a:moveTo>
                  <a:cubicBezTo>
                    <a:pt x="11977" y="16321"/>
                    <a:pt x="12094" y="16402"/>
                    <a:pt x="12014" y="16586"/>
                  </a:cubicBezTo>
                  <a:cubicBezTo>
                    <a:pt x="11964" y="16699"/>
                    <a:pt x="11858" y="16755"/>
                    <a:pt x="11753" y="16755"/>
                  </a:cubicBezTo>
                  <a:cubicBezTo>
                    <a:pt x="11643" y="16755"/>
                    <a:pt x="11533" y="16694"/>
                    <a:pt x="11485" y="16572"/>
                  </a:cubicBezTo>
                  <a:lnTo>
                    <a:pt x="11163" y="15737"/>
                  </a:lnTo>
                  <a:cubicBezTo>
                    <a:pt x="11374" y="15725"/>
                    <a:pt x="11544" y="15655"/>
                    <a:pt x="11698" y="15532"/>
                  </a:cubicBezTo>
                  <a:close/>
                  <a:moveTo>
                    <a:pt x="5725" y="1"/>
                  </a:moveTo>
                  <a:cubicBezTo>
                    <a:pt x="5630" y="1"/>
                    <a:pt x="5534" y="18"/>
                    <a:pt x="5440" y="53"/>
                  </a:cubicBezTo>
                  <a:cubicBezTo>
                    <a:pt x="5030" y="211"/>
                    <a:pt x="4827" y="672"/>
                    <a:pt x="4983" y="1082"/>
                  </a:cubicBezTo>
                  <a:lnTo>
                    <a:pt x="5401" y="2170"/>
                  </a:lnTo>
                  <a:cubicBezTo>
                    <a:pt x="5022" y="2705"/>
                    <a:pt x="4986" y="2726"/>
                    <a:pt x="4422" y="2822"/>
                  </a:cubicBezTo>
                  <a:cubicBezTo>
                    <a:pt x="4120" y="2874"/>
                    <a:pt x="3779" y="2931"/>
                    <a:pt x="3539" y="3160"/>
                  </a:cubicBezTo>
                  <a:cubicBezTo>
                    <a:pt x="3134" y="3546"/>
                    <a:pt x="3204" y="4239"/>
                    <a:pt x="2973" y="4564"/>
                  </a:cubicBezTo>
                  <a:cubicBezTo>
                    <a:pt x="2886" y="4688"/>
                    <a:pt x="2713" y="4797"/>
                    <a:pt x="2533" y="4911"/>
                  </a:cubicBezTo>
                  <a:cubicBezTo>
                    <a:pt x="2507" y="4928"/>
                    <a:pt x="2479" y="4952"/>
                    <a:pt x="2453" y="4969"/>
                  </a:cubicBezTo>
                  <a:lnTo>
                    <a:pt x="1388" y="4496"/>
                  </a:lnTo>
                  <a:cubicBezTo>
                    <a:pt x="1285" y="4450"/>
                    <a:pt x="1177" y="4428"/>
                    <a:pt x="1067" y="4428"/>
                  </a:cubicBezTo>
                  <a:cubicBezTo>
                    <a:pt x="970" y="4428"/>
                    <a:pt x="873" y="4445"/>
                    <a:pt x="780" y="4481"/>
                  </a:cubicBezTo>
                  <a:cubicBezTo>
                    <a:pt x="122" y="4735"/>
                    <a:pt x="99" y="5664"/>
                    <a:pt x="743" y="5951"/>
                  </a:cubicBezTo>
                  <a:lnTo>
                    <a:pt x="1802" y="6422"/>
                  </a:lnTo>
                  <a:cubicBezTo>
                    <a:pt x="1907" y="7059"/>
                    <a:pt x="1927" y="7089"/>
                    <a:pt x="1572" y="7591"/>
                  </a:cubicBezTo>
                  <a:cubicBezTo>
                    <a:pt x="1388" y="7849"/>
                    <a:pt x="1200" y="8117"/>
                    <a:pt x="1191" y="8443"/>
                  </a:cubicBezTo>
                  <a:cubicBezTo>
                    <a:pt x="1177" y="9004"/>
                    <a:pt x="1720" y="9453"/>
                    <a:pt x="1786" y="9834"/>
                  </a:cubicBezTo>
                  <a:cubicBezTo>
                    <a:pt x="1817" y="10016"/>
                    <a:pt x="1751" y="10268"/>
                    <a:pt x="1701" y="10490"/>
                  </a:cubicBezTo>
                  <a:lnTo>
                    <a:pt x="616" y="10907"/>
                  </a:lnTo>
                  <a:cubicBezTo>
                    <a:pt x="207" y="11063"/>
                    <a:pt x="1" y="11524"/>
                    <a:pt x="159" y="11934"/>
                  </a:cubicBezTo>
                  <a:cubicBezTo>
                    <a:pt x="280" y="12251"/>
                    <a:pt x="583" y="12445"/>
                    <a:pt x="902" y="12445"/>
                  </a:cubicBezTo>
                  <a:cubicBezTo>
                    <a:pt x="997" y="12445"/>
                    <a:pt x="1093" y="12428"/>
                    <a:pt x="1186" y="12391"/>
                  </a:cubicBezTo>
                  <a:lnTo>
                    <a:pt x="2276" y="11973"/>
                  </a:lnTo>
                  <a:cubicBezTo>
                    <a:pt x="2810" y="12353"/>
                    <a:pt x="2832" y="12388"/>
                    <a:pt x="2928" y="12954"/>
                  </a:cubicBezTo>
                  <a:cubicBezTo>
                    <a:pt x="3080" y="13837"/>
                    <a:pt x="3300" y="14031"/>
                    <a:pt x="4120" y="14215"/>
                  </a:cubicBezTo>
                  <a:cubicBezTo>
                    <a:pt x="4696" y="14344"/>
                    <a:pt x="4723" y="14373"/>
                    <a:pt x="5074" y="14925"/>
                  </a:cubicBezTo>
                  <a:lnTo>
                    <a:pt x="4602" y="15987"/>
                  </a:lnTo>
                  <a:cubicBezTo>
                    <a:pt x="4356" y="16540"/>
                    <a:pt x="4788" y="17107"/>
                    <a:pt x="5328" y="17107"/>
                  </a:cubicBezTo>
                  <a:cubicBezTo>
                    <a:pt x="5421" y="17107"/>
                    <a:pt x="5518" y="17090"/>
                    <a:pt x="5615" y="17053"/>
                  </a:cubicBezTo>
                  <a:cubicBezTo>
                    <a:pt x="5812" y="16977"/>
                    <a:pt x="5970" y="16828"/>
                    <a:pt x="6057" y="16634"/>
                  </a:cubicBezTo>
                  <a:lnTo>
                    <a:pt x="6528" y="15576"/>
                  </a:lnTo>
                  <a:cubicBezTo>
                    <a:pt x="6768" y="15536"/>
                    <a:pt x="6922" y="15508"/>
                    <a:pt x="7047" y="15508"/>
                  </a:cubicBezTo>
                  <a:cubicBezTo>
                    <a:pt x="7253" y="15508"/>
                    <a:pt x="7382" y="15584"/>
                    <a:pt x="7695" y="15805"/>
                  </a:cubicBezTo>
                  <a:cubicBezTo>
                    <a:pt x="8053" y="16058"/>
                    <a:pt x="8306" y="16186"/>
                    <a:pt x="8568" y="16186"/>
                  </a:cubicBezTo>
                  <a:cubicBezTo>
                    <a:pt x="8815" y="16186"/>
                    <a:pt x="9070" y="16073"/>
                    <a:pt x="9431" y="15844"/>
                  </a:cubicBezTo>
                  <a:cubicBezTo>
                    <a:pt x="9728" y="15656"/>
                    <a:pt x="9861" y="15582"/>
                    <a:pt x="10050" y="15582"/>
                  </a:cubicBezTo>
                  <a:cubicBezTo>
                    <a:pt x="10181" y="15582"/>
                    <a:pt x="10339" y="15618"/>
                    <a:pt x="10597" y="15675"/>
                  </a:cubicBezTo>
                  <a:lnTo>
                    <a:pt x="11016" y="16760"/>
                  </a:lnTo>
                  <a:cubicBezTo>
                    <a:pt x="11138" y="17076"/>
                    <a:pt x="11440" y="17270"/>
                    <a:pt x="11760" y="17270"/>
                  </a:cubicBezTo>
                  <a:cubicBezTo>
                    <a:pt x="12313" y="17270"/>
                    <a:pt x="12703" y="16712"/>
                    <a:pt x="12502" y="16190"/>
                  </a:cubicBezTo>
                  <a:lnTo>
                    <a:pt x="12084" y="15100"/>
                  </a:lnTo>
                  <a:cubicBezTo>
                    <a:pt x="12463" y="14565"/>
                    <a:pt x="12499" y="14544"/>
                    <a:pt x="13063" y="14448"/>
                  </a:cubicBezTo>
                  <a:cubicBezTo>
                    <a:pt x="13946" y="14296"/>
                    <a:pt x="14140" y="14076"/>
                    <a:pt x="14324" y="13256"/>
                  </a:cubicBezTo>
                  <a:cubicBezTo>
                    <a:pt x="14454" y="12683"/>
                    <a:pt x="14478" y="12656"/>
                    <a:pt x="15036" y="12301"/>
                  </a:cubicBezTo>
                  <a:cubicBezTo>
                    <a:pt x="15820" y="12635"/>
                    <a:pt x="16135" y="12844"/>
                    <a:pt x="16437" y="12844"/>
                  </a:cubicBezTo>
                  <a:cubicBezTo>
                    <a:pt x="16524" y="12844"/>
                    <a:pt x="16610" y="12826"/>
                    <a:pt x="16706" y="12790"/>
                  </a:cubicBezTo>
                  <a:cubicBezTo>
                    <a:pt x="17358" y="12529"/>
                    <a:pt x="17379" y="11600"/>
                    <a:pt x="16736" y="11316"/>
                  </a:cubicBezTo>
                  <a:lnTo>
                    <a:pt x="15679" y="10845"/>
                  </a:lnTo>
                  <a:cubicBezTo>
                    <a:pt x="15572" y="10206"/>
                    <a:pt x="15550" y="10180"/>
                    <a:pt x="15906" y="9676"/>
                  </a:cubicBezTo>
                  <a:cubicBezTo>
                    <a:pt x="16391" y="8990"/>
                    <a:pt x="16427" y="8699"/>
                    <a:pt x="15945" y="7941"/>
                  </a:cubicBezTo>
                  <a:cubicBezTo>
                    <a:pt x="15626" y="7437"/>
                    <a:pt x="15638" y="7405"/>
                    <a:pt x="15776" y="6776"/>
                  </a:cubicBezTo>
                  <a:lnTo>
                    <a:pt x="16861" y="6359"/>
                  </a:lnTo>
                  <a:cubicBezTo>
                    <a:pt x="17270" y="6202"/>
                    <a:pt x="17476" y="5740"/>
                    <a:pt x="17318" y="5330"/>
                  </a:cubicBezTo>
                  <a:cubicBezTo>
                    <a:pt x="17197" y="5014"/>
                    <a:pt x="16896" y="4820"/>
                    <a:pt x="16575" y="4820"/>
                  </a:cubicBezTo>
                  <a:cubicBezTo>
                    <a:pt x="16481" y="4820"/>
                    <a:pt x="16384" y="4837"/>
                    <a:pt x="16291" y="4873"/>
                  </a:cubicBezTo>
                  <a:lnTo>
                    <a:pt x="15201" y="5291"/>
                  </a:lnTo>
                  <a:cubicBezTo>
                    <a:pt x="14667" y="4911"/>
                    <a:pt x="14644" y="4877"/>
                    <a:pt x="14549" y="4312"/>
                  </a:cubicBezTo>
                  <a:cubicBezTo>
                    <a:pt x="14397" y="3428"/>
                    <a:pt x="14177" y="3235"/>
                    <a:pt x="13357" y="3050"/>
                  </a:cubicBezTo>
                  <a:cubicBezTo>
                    <a:pt x="12781" y="2920"/>
                    <a:pt x="12754" y="2891"/>
                    <a:pt x="12403" y="2340"/>
                  </a:cubicBezTo>
                  <a:lnTo>
                    <a:pt x="12875" y="1279"/>
                  </a:lnTo>
                  <a:cubicBezTo>
                    <a:pt x="13054" y="879"/>
                    <a:pt x="12871" y="408"/>
                    <a:pt x="12472" y="230"/>
                  </a:cubicBezTo>
                  <a:cubicBezTo>
                    <a:pt x="12367" y="183"/>
                    <a:pt x="12257" y="161"/>
                    <a:pt x="12149" y="161"/>
                  </a:cubicBezTo>
                  <a:cubicBezTo>
                    <a:pt x="11844" y="161"/>
                    <a:pt x="11553" y="337"/>
                    <a:pt x="11422" y="633"/>
                  </a:cubicBezTo>
                  <a:lnTo>
                    <a:pt x="10952" y="1690"/>
                  </a:lnTo>
                  <a:cubicBezTo>
                    <a:pt x="10711" y="1730"/>
                    <a:pt x="10557" y="1759"/>
                    <a:pt x="10432" y="1759"/>
                  </a:cubicBezTo>
                  <a:cubicBezTo>
                    <a:pt x="10226" y="1759"/>
                    <a:pt x="10096" y="1683"/>
                    <a:pt x="9784" y="1462"/>
                  </a:cubicBezTo>
                  <a:cubicBezTo>
                    <a:pt x="9714" y="1411"/>
                    <a:pt x="9643" y="1361"/>
                    <a:pt x="9567" y="1313"/>
                  </a:cubicBezTo>
                  <a:cubicBezTo>
                    <a:pt x="9524" y="1286"/>
                    <a:pt x="9476" y="1272"/>
                    <a:pt x="9429" y="1272"/>
                  </a:cubicBezTo>
                  <a:cubicBezTo>
                    <a:pt x="9345" y="1272"/>
                    <a:pt x="9263" y="1313"/>
                    <a:pt x="9214" y="1391"/>
                  </a:cubicBezTo>
                  <a:cubicBezTo>
                    <a:pt x="9139" y="1508"/>
                    <a:pt x="9172" y="1666"/>
                    <a:pt x="9291" y="1742"/>
                  </a:cubicBezTo>
                  <a:cubicBezTo>
                    <a:pt x="9356" y="1783"/>
                    <a:pt x="9421" y="1829"/>
                    <a:pt x="9489" y="1879"/>
                  </a:cubicBezTo>
                  <a:cubicBezTo>
                    <a:pt x="9891" y="2162"/>
                    <a:pt x="10106" y="2268"/>
                    <a:pt x="10421" y="2268"/>
                  </a:cubicBezTo>
                  <a:cubicBezTo>
                    <a:pt x="10564" y="2268"/>
                    <a:pt x="10727" y="2246"/>
                    <a:pt x="10938" y="2209"/>
                  </a:cubicBezTo>
                  <a:cubicBezTo>
                    <a:pt x="11120" y="2177"/>
                    <a:pt x="11258" y="2157"/>
                    <a:pt x="11370" y="2157"/>
                  </a:cubicBezTo>
                  <a:cubicBezTo>
                    <a:pt x="11651" y="2157"/>
                    <a:pt x="11773" y="2286"/>
                    <a:pt x="12031" y="2695"/>
                  </a:cubicBezTo>
                  <a:cubicBezTo>
                    <a:pt x="12395" y="3275"/>
                    <a:pt x="12550" y="3393"/>
                    <a:pt x="13247" y="3549"/>
                  </a:cubicBezTo>
                  <a:cubicBezTo>
                    <a:pt x="13881" y="3693"/>
                    <a:pt x="13937" y="3743"/>
                    <a:pt x="14048" y="4400"/>
                  </a:cubicBezTo>
                  <a:cubicBezTo>
                    <a:pt x="14092" y="4654"/>
                    <a:pt x="14137" y="4916"/>
                    <a:pt x="14273" y="5134"/>
                  </a:cubicBezTo>
                  <a:cubicBezTo>
                    <a:pt x="14490" y="5478"/>
                    <a:pt x="14870" y="5638"/>
                    <a:pt x="15152" y="5902"/>
                  </a:cubicBezTo>
                  <a:cubicBezTo>
                    <a:pt x="15294" y="6035"/>
                    <a:pt x="15302" y="6094"/>
                    <a:pt x="15310" y="6105"/>
                  </a:cubicBezTo>
                  <a:cubicBezTo>
                    <a:pt x="15310" y="6112"/>
                    <a:pt x="15361" y="6199"/>
                    <a:pt x="15316" y="6475"/>
                  </a:cubicBezTo>
                  <a:cubicBezTo>
                    <a:pt x="15253" y="6865"/>
                    <a:pt x="15133" y="7175"/>
                    <a:pt x="15192" y="7519"/>
                  </a:cubicBezTo>
                  <a:cubicBezTo>
                    <a:pt x="15279" y="8020"/>
                    <a:pt x="15787" y="8462"/>
                    <a:pt x="15779" y="8810"/>
                  </a:cubicBezTo>
                  <a:cubicBezTo>
                    <a:pt x="15772" y="9157"/>
                    <a:pt x="15245" y="9559"/>
                    <a:pt x="15129" y="10072"/>
                  </a:cubicBezTo>
                  <a:cubicBezTo>
                    <a:pt x="15023" y="10535"/>
                    <a:pt x="15302" y="11197"/>
                    <a:pt x="15172" y="11489"/>
                  </a:cubicBezTo>
                  <a:cubicBezTo>
                    <a:pt x="15043" y="11782"/>
                    <a:pt x="14351" y="12035"/>
                    <a:pt x="14090" y="12407"/>
                  </a:cubicBezTo>
                  <a:cubicBezTo>
                    <a:pt x="13790" y="12833"/>
                    <a:pt x="13839" y="13498"/>
                    <a:pt x="13590" y="13736"/>
                  </a:cubicBezTo>
                  <a:cubicBezTo>
                    <a:pt x="13334" y="13978"/>
                    <a:pt x="12672" y="13893"/>
                    <a:pt x="12238" y="14166"/>
                  </a:cubicBezTo>
                  <a:cubicBezTo>
                    <a:pt x="11825" y="14426"/>
                    <a:pt x="11566" y="15086"/>
                    <a:pt x="11267" y="15202"/>
                  </a:cubicBezTo>
                  <a:cubicBezTo>
                    <a:pt x="11223" y="15219"/>
                    <a:pt x="11166" y="15226"/>
                    <a:pt x="11103" y="15226"/>
                  </a:cubicBezTo>
                  <a:cubicBezTo>
                    <a:pt x="10941" y="15226"/>
                    <a:pt x="10740" y="15183"/>
                    <a:pt x="10622" y="15156"/>
                  </a:cubicBezTo>
                  <a:cubicBezTo>
                    <a:pt x="10376" y="15101"/>
                    <a:pt x="10193" y="15070"/>
                    <a:pt x="10033" y="15070"/>
                  </a:cubicBezTo>
                  <a:cubicBezTo>
                    <a:pt x="9745" y="15070"/>
                    <a:pt x="9532" y="15170"/>
                    <a:pt x="9156" y="15410"/>
                  </a:cubicBezTo>
                  <a:cubicBezTo>
                    <a:pt x="8883" y="15584"/>
                    <a:pt x="8725" y="15671"/>
                    <a:pt x="8572" y="15671"/>
                  </a:cubicBezTo>
                  <a:cubicBezTo>
                    <a:pt x="8413" y="15671"/>
                    <a:pt x="8260" y="15577"/>
                    <a:pt x="7988" y="15385"/>
                  </a:cubicBezTo>
                  <a:cubicBezTo>
                    <a:pt x="7586" y="15101"/>
                    <a:pt x="7370" y="14995"/>
                    <a:pt x="7056" y="14995"/>
                  </a:cubicBezTo>
                  <a:cubicBezTo>
                    <a:pt x="6913" y="14995"/>
                    <a:pt x="6749" y="15017"/>
                    <a:pt x="6539" y="15054"/>
                  </a:cubicBezTo>
                  <a:cubicBezTo>
                    <a:pt x="6334" y="15090"/>
                    <a:pt x="6194" y="15101"/>
                    <a:pt x="6098" y="15101"/>
                  </a:cubicBezTo>
                  <a:cubicBezTo>
                    <a:pt x="5930" y="15101"/>
                    <a:pt x="5895" y="15066"/>
                    <a:pt x="5880" y="15064"/>
                  </a:cubicBezTo>
                  <a:cubicBezTo>
                    <a:pt x="5580" y="14931"/>
                    <a:pt x="5355" y="14257"/>
                    <a:pt x="4963" y="13983"/>
                  </a:cubicBezTo>
                  <a:cubicBezTo>
                    <a:pt x="4537" y="13682"/>
                    <a:pt x="3872" y="13732"/>
                    <a:pt x="3633" y="13482"/>
                  </a:cubicBezTo>
                  <a:cubicBezTo>
                    <a:pt x="3392" y="13227"/>
                    <a:pt x="3477" y="12565"/>
                    <a:pt x="3204" y="12131"/>
                  </a:cubicBezTo>
                  <a:cubicBezTo>
                    <a:pt x="3018" y="11837"/>
                    <a:pt x="2719" y="11685"/>
                    <a:pt x="2411" y="11438"/>
                  </a:cubicBezTo>
                  <a:cubicBezTo>
                    <a:pt x="2204" y="11270"/>
                    <a:pt x="2165" y="11159"/>
                    <a:pt x="2167" y="11159"/>
                  </a:cubicBezTo>
                  <a:lnTo>
                    <a:pt x="2167" y="11159"/>
                  </a:lnTo>
                  <a:cubicBezTo>
                    <a:pt x="2167" y="11159"/>
                    <a:pt x="2167" y="11159"/>
                    <a:pt x="2167" y="11159"/>
                  </a:cubicBezTo>
                  <a:cubicBezTo>
                    <a:pt x="2053" y="10862"/>
                    <a:pt x="2369" y="10225"/>
                    <a:pt x="2285" y="9746"/>
                  </a:cubicBezTo>
                  <a:cubicBezTo>
                    <a:pt x="2198" y="9244"/>
                    <a:pt x="1690" y="8802"/>
                    <a:pt x="1698" y="8454"/>
                  </a:cubicBezTo>
                  <a:cubicBezTo>
                    <a:pt x="1709" y="8107"/>
                    <a:pt x="2232" y="7707"/>
                    <a:pt x="2349" y="7192"/>
                  </a:cubicBezTo>
                  <a:cubicBezTo>
                    <a:pt x="2460" y="6709"/>
                    <a:pt x="2166" y="6087"/>
                    <a:pt x="2305" y="5774"/>
                  </a:cubicBezTo>
                  <a:cubicBezTo>
                    <a:pt x="2435" y="5483"/>
                    <a:pt x="3114" y="5244"/>
                    <a:pt x="3387" y="4857"/>
                  </a:cubicBezTo>
                  <a:cubicBezTo>
                    <a:pt x="3688" y="4431"/>
                    <a:pt x="3638" y="3766"/>
                    <a:pt x="3887" y="3527"/>
                  </a:cubicBezTo>
                  <a:cubicBezTo>
                    <a:pt x="4143" y="3286"/>
                    <a:pt x="4805" y="3371"/>
                    <a:pt x="5239" y="3098"/>
                  </a:cubicBezTo>
                  <a:cubicBezTo>
                    <a:pt x="5584" y="2881"/>
                    <a:pt x="5741" y="2502"/>
                    <a:pt x="6006" y="2223"/>
                  </a:cubicBezTo>
                  <a:cubicBezTo>
                    <a:pt x="6117" y="2103"/>
                    <a:pt x="6198" y="2039"/>
                    <a:pt x="6383" y="2039"/>
                  </a:cubicBezTo>
                  <a:cubicBezTo>
                    <a:pt x="6493" y="2039"/>
                    <a:pt x="6641" y="2062"/>
                    <a:pt x="6855" y="2110"/>
                  </a:cubicBezTo>
                  <a:cubicBezTo>
                    <a:pt x="7045" y="2153"/>
                    <a:pt x="7242" y="2197"/>
                    <a:pt x="7438" y="2197"/>
                  </a:cubicBezTo>
                  <a:cubicBezTo>
                    <a:pt x="7501" y="2197"/>
                    <a:pt x="7563" y="2193"/>
                    <a:pt x="7625" y="2182"/>
                  </a:cubicBezTo>
                  <a:cubicBezTo>
                    <a:pt x="7969" y="2122"/>
                    <a:pt x="8261" y="1882"/>
                    <a:pt x="8543" y="1722"/>
                  </a:cubicBezTo>
                  <a:cubicBezTo>
                    <a:pt x="8663" y="1652"/>
                    <a:pt x="8707" y="1497"/>
                    <a:pt x="8639" y="1377"/>
                  </a:cubicBezTo>
                  <a:cubicBezTo>
                    <a:pt x="8591" y="1293"/>
                    <a:pt x="8505" y="1247"/>
                    <a:pt x="8415" y="1247"/>
                  </a:cubicBezTo>
                  <a:cubicBezTo>
                    <a:pt x="8373" y="1247"/>
                    <a:pt x="8331" y="1257"/>
                    <a:pt x="8292" y="1279"/>
                  </a:cubicBezTo>
                  <a:cubicBezTo>
                    <a:pt x="7795" y="1559"/>
                    <a:pt x="7698" y="1686"/>
                    <a:pt x="7446" y="1686"/>
                  </a:cubicBezTo>
                  <a:cubicBezTo>
                    <a:pt x="7320" y="1686"/>
                    <a:pt x="7156" y="1655"/>
                    <a:pt x="6886" y="1595"/>
                  </a:cubicBezTo>
                  <a:lnTo>
                    <a:pt x="6469" y="510"/>
                  </a:lnTo>
                  <a:cubicBezTo>
                    <a:pt x="6348" y="195"/>
                    <a:pt x="6046" y="1"/>
                    <a:pt x="5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D9E0"/>
                </a:solidFill>
              </a:endParaRPr>
            </a:p>
          </p:txBody>
        </p:sp>
        <p:sp>
          <p:nvSpPr>
            <p:cNvPr id="35" name="Google Shape;7052;p64">
              <a:extLst>
                <a:ext uri="{FF2B5EF4-FFF2-40B4-BE49-F238E27FC236}">
                  <a16:creationId xmlns:a16="http://schemas.microsoft.com/office/drawing/2014/main" id="{4D0B3C51-6F42-4D70-8AE3-4597CDEFDF05}"/>
                </a:ext>
              </a:extLst>
            </p:cNvPr>
            <p:cNvSpPr/>
            <p:nvPr/>
          </p:nvSpPr>
          <p:spPr>
            <a:xfrm>
              <a:off x="7979824" y="2431381"/>
              <a:ext cx="179271" cy="205724"/>
            </a:xfrm>
            <a:custGeom>
              <a:avLst/>
              <a:gdLst/>
              <a:ahLst/>
              <a:cxnLst/>
              <a:rect l="l" t="t" r="r" b="b"/>
              <a:pathLst>
                <a:path w="6201" h="7116" extrusionOk="0">
                  <a:moveTo>
                    <a:pt x="4166" y="0"/>
                  </a:moveTo>
                  <a:cubicBezTo>
                    <a:pt x="3766" y="0"/>
                    <a:pt x="3393" y="209"/>
                    <a:pt x="3296" y="656"/>
                  </a:cubicBezTo>
                  <a:cubicBezTo>
                    <a:pt x="3178" y="1197"/>
                    <a:pt x="3011" y="1687"/>
                    <a:pt x="2785" y="2153"/>
                  </a:cubicBezTo>
                  <a:cubicBezTo>
                    <a:pt x="2723" y="2278"/>
                    <a:pt x="2777" y="2432"/>
                    <a:pt x="2902" y="2494"/>
                  </a:cubicBezTo>
                  <a:cubicBezTo>
                    <a:pt x="2938" y="2511"/>
                    <a:pt x="2976" y="2520"/>
                    <a:pt x="3013" y="2520"/>
                  </a:cubicBezTo>
                  <a:cubicBezTo>
                    <a:pt x="3108" y="2520"/>
                    <a:pt x="3199" y="2466"/>
                    <a:pt x="3243" y="2376"/>
                  </a:cubicBezTo>
                  <a:cubicBezTo>
                    <a:pt x="3488" y="1872"/>
                    <a:pt x="3668" y="1344"/>
                    <a:pt x="3794" y="764"/>
                  </a:cubicBezTo>
                  <a:cubicBezTo>
                    <a:pt x="3832" y="586"/>
                    <a:pt x="3984" y="508"/>
                    <a:pt x="4160" y="508"/>
                  </a:cubicBezTo>
                  <a:cubicBezTo>
                    <a:pt x="4409" y="508"/>
                    <a:pt x="4705" y="665"/>
                    <a:pt x="4791" y="919"/>
                  </a:cubicBezTo>
                  <a:cubicBezTo>
                    <a:pt x="5108" y="1857"/>
                    <a:pt x="5638" y="3425"/>
                    <a:pt x="4762" y="4780"/>
                  </a:cubicBezTo>
                  <a:cubicBezTo>
                    <a:pt x="3902" y="6110"/>
                    <a:pt x="2514" y="6603"/>
                    <a:pt x="1571" y="6603"/>
                  </a:cubicBezTo>
                  <a:cubicBezTo>
                    <a:pt x="1052" y="6603"/>
                    <a:pt x="668" y="6453"/>
                    <a:pt x="581" y="6211"/>
                  </a:cubicBezTo>
                  <a:cubicBezTo>
                    <a:pt x="504" y="5998"/>
                    <a:pt x="655" y="5671"/>
                    <a:pt x="1001" y="5313"/>
                  </a:cubicBezTo>
                  <a:cubicBezTo>
                    <a:pt x="1660" y="4632"/>
                    <a:pt x="2187" y="4048"/>
                    <a:pt x="2628" y="3417"/>
                  </a:cubicBezTo>
                  <a:cubicBezTo>
                    <a:pt x="2709" y="3304"/>
                    <a:pt x="2681" y="3145"/>
                    <a:pt x="2566" y="3064"/>
                  </a:cubicBezTo>
                  <a:cubicBezTo>
                    <a:pt x="2521" y="3032"/>
                    <a:pt x="2470" y="3017"/>
                    <a:pt x="2419" y="3017"/>
                  </a:cubicBezTo>
                  <a:cubicBezTo>
                    <a:pt x="2339" y="3017"/>
                    <a:pt x="2260" y="3055"/>
                    <a:pt x="2211" y="3125"/>
                  </a:cubicBezTo>
                  <a:cubicBezTo>
                    <a:pt x="1790" y="3727"/>
                    <a:pt x="1275" y="4296"/>
                    <a:pt x="635" y="4962"/>
                  </a:cubicBezTo>
                  <a:cubicBezTo>
                    <a:pt x="8" y="5615"/>
                    <a:pt x="0" y="6097"/>
                    <a:pt x="102" y="6385"/>
                  </a:cubicBezTo>
                  <a:cubicBezTo>
                    <a:pt x="273" y="6861"/>
                    <a:pt x="850" y="7116"/>
                    <a:pt x="1579" y="7116"/>
                  </a:cubicBezTo>
                  <a:cubicBezTo>
                    <a:pt x="2735" y="7116"/>
                    <a:pt x="4275" y="6475"/>
                    <a:pt x="5191" y="5057"/>
                  </a:cubicBezTo>
                  <a:cubicBezTo>
                    <a:pt x="6200" y="3495"/>
                    <a:pt x="5597" y="1716"/>
                    <a:pt x="5273" y="757"/>
                  </a:cubicBezTo>
                  <a:cubicBezTo>
                    <a:pt x="5109" y="268"/>
                    <a:pt x="4620" y="0"/>
                    <a:pt x="4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D9E0"/>
                </a:solidFill>
              </a:endParaRPr>
            </a:p>
          </p:txBody>
        </p:sp>
      </p:grpSp>
      <p:sp>
        <p:nvSpPr>
          <p:cNvPr id="2" name="Google Shape;7031;p64">
            <a:extLst>
              <a:ext uri="{FF2B5EF4-FFF2-40B4-BE49-F238E27FC236}">
                <a16:creationId xmlns:a16="http://schemas.microsoft.com/office/drawing/2014/main" id="{19765E7F-387E-49EE-9F57-40039ADB693F}"/>
              </a:ext>
            </a:extLst>
          </p:cNvPr>
          <p:cNvSpPr/>
          <p:nvPr/>
        </p:nvSpPr>
        <p:spPr>
          <a:xfrm>
            <a:off x="6264605" y="2283332"/>
            <a:ext cx="438007" cy="479010"/>
          </a:xfrm>
          <a:custGeom>
            <a:avLst/>
            <a:gdLst/>
            <a:ahLst/>
            <a:cxnLst/>
            <a:rect l="l" t="t" r="r" b="b"/>
            <a:pathLst>
              <a:path w="17068" h="17268" extrusionOk="0">
                <a:moveTo>
                  <a:pt x="4080" y="2712"/>
                </a:moveTo>
                <a:lnTo>
                  <a:pt x="4080" y="2712"/>
                </a:lnTo>
                <a:cubicBezTo>
                  <a:pt x="3295" y="3525"/>
                  <a:pt x="3471" y="4847"/>
                  <a:pt x="4433" y="5434"/>
                </a:cubicBezTo>
                <a:cubicBezTo>
                  <a:pt x="4327" y="5498"/>
                  <a:pt x="4228" y="5574"/>
                  <a:pt x="4138" y="5659"/>
                </a:cubicBezTo>
                <a:cubicBezTo>
                  <a:pt x="3551" y="3987"/>
                  <a:pt x="3096" y="4032"/>
                  <a:pt x="3331" y="3480"/>
                </a:cubicBezTo>
                <a:cubicBezTo>
                  <a:pt x="3475" y="3139"/>
                  <a:pt x="3739" y="2868"/>
                  <a:pt x="4080" y="2712"/>
                </a:cubicBezTo>
                <a:close/>
                <a:moveTo>
                  <a:pt x="13632" y="6575"/>
                </a:moveTo>
                <a:lnTo>
                  <a:pt x="13632" y="6575"/>
                </a:lnTo>
                <a:cubicBezTo>
                  <a:pt x="13613" y="6795"/>
                  <a:pt x="13597" y="7020"/>
                  <a:pt x="13585" y="7248"/>
                </a:cubicBezTo>
                <a:cubicBezTo>
                  <a:pt x="13473" y="7128"/>
                  <a:pt x="13346" y="7023"/>
                  <a:pt x="13207" y="6938"/>
                </a:cubicBezTo>
                <a:cubicBezTo>
                  <a:pt x="13368" y="6841"/>
                  <a:pt x="13511" y="6718"/>
                  <a:pt x="13632" y="6575"/>
                </a:cubicBezTo>
                <a:close/>
                <a:moveTo>
                  <a:pt x="12482" y="2558"/>
                </a:moveTo>
                <a:cubicBezTo>
                  <a:pt x="13408" y="2558"/>
                  <a:pt x="14191" y="3376"/>
                  <a:pt x="13972" y="4345"/>
                </a:cubicBezTo>
                <a:cubicBezTo>
                  <a:pt x="13946" y="4464"/>
                  <a:pt x="13920" y="4584"/>
                  <a:pt x="13896" y="4705"/>
                </a:cubicBezTo>
                <a:cubicBezTo>
                  <a:pt x="13619" y="4096"/>
                  <a:pt x="13005" y="3671"/>
                  <a:pt x="12296" y="3671"/>
                </a:cubicBezTo>
                <a:cubicBezTo>
                  <a:pt x="12153" y="3671"/>
                  <a:pt x="12040" y="3786"/>
                  <a:pt x="12040" y="3927"/>
                </a:cubicBezTo>
                <a:cubicBezTo>
                  <a:pt x="12040" y="4069"/>
                  <a:pt x="12153" y="4182"/>
                  <a:pt x="12296" y="4182"/>
                </a:cubicBezTo>
                <a:cubicBezTo>
                  <a:pt x="12982" y="4182"/>
                  <a:pt x="13543" y="4743"/>
                  <a:pt x="13543" y="5430"/>
                </a:cubicBezTo>
                <a:cubicBezTo>
                  <a:pt x="13543" y="6118"/>
                  <a:pt x="12982" y="6677"/>
                  <a:pt x="12296" y="6677"/>
                </a:cubicBezTo>
                <a:cubicBezTo>
                  <a:pt x="12288" y="6677"/>
                  <a:pt x="12280" y="6677"/>
                  <a:pt x="12272" y="6680"/>
                </a:cubicBezTo>
                <a:cubicBezTo>
                  <a:pt x="12061" y="6699"/>
                  <a:pt x="10769" y="6988"/>
                  <a:pt x="8910" y="6988"/>
                </a:cubicBezTo>
                <a:cubicBezTo>
                  <a:pt x="7955" y="6988"/>
                  <a:pt x="6851" y="6912"/>
                  <a:pt x="5666" y="6683"/>
                </a:cubicBezTo>
                <a:cubicBezTo>
                  <a:pt x="5650" y="6680"/>
                  <a:pt x="5634" y="6679"/>
                  <a:pt x="5618" y="6679"/>
                </a:cubicBezTo>
                <a:cubicBezTo>
                  <a:pt x="5513" y="6679"/>
                  <a:pt x="5417" y="6743"/>
                  <a:pt x="5378" y="6845"/>
                </a:cubicBezTo>
                <a:cubicBezTo>
                  <a:pt x="5322" y="6993"/>
                  <a:pt x="5415" y="7156"/>
                  <a:pt x="5567" y="7186"/>
                </a:cubicBezTo>
                <a:cubicBezTo>
                  <a:pt x="6635" y="7396"/>
                  <a:pt x="7741" y="7502"/>
                  <a:pt x="8877" y="7502"/>
                </a:cubicBezTo>
                <a:cubicBezTo>
                  <a:pt x="8885" y="7502"/>
                  <a:pt x="8894" y="7502"/>
                  <a:pt x="8902" y="7502"/>
                </a:cubicBezTo>
                <a:lnTo>
                  <a:pt x="8928" y="7502"/>
                </a:lnTo>
                <a:cubicBezTo>
                  <a:pt x="10052" y="7502"/>
                  <a:pt x="11183" y="7398"/>
                  <a:pt x="12316" y="7192"/>
                </a:cubicBezTo>
                <a:cubicBezTo>
                  <a:pt x="12995" y="7203"/>
                  <a:pt x="13540" y="7759"/>
                  <a:pt x="13540" y="8439"/>
                </a:cubicBezTo>
                <a:cubicBezTo>
                  <a:pt x="13540" y="9126"/>
                  <a:pt x="12981" y="9687"/>
                  <a:pt x="12293" y="9687"/>
                </a:cubicBezTo>
                <a:cubicBezTo>
                  <a:pt x="12125" y="9687"/>
                  <a:pt x="11003" y="9994"/>
                  <a:pt x="9088" y="9994"/>
                </a:cubicBezTo>
                <a:cubicBezTo>
                  <a:pt x="8135" y="9994"/>
                  <a:pt x="6985" y="9918"/>
                  <a:pt x="5659" y="9690"/>
                </a:cubicBezTo>
                <a:cubicBezTo>
                  <a:pt x="5644" y="9687"/>
                  <a:pt x="5630" y="9686"/>
                  <a:pt x="5616" y="9686"/>
                </a:cubicBezTo>
                <a:cubicBezTo>
                  <a:pt x="5493" y="9686"/>
                  <a:pt x="5385" y="9774"/>
                  <a:pt x="5363" y="9899"/>
                </a:cubicBezTo>
                <a:cubicBezTo>
                  <a:pt x="5339" y="10038"/>
                  <a:pt x="5432" y="10170"/>
                  <a:pt x="5572" y="10195"/>
                </a:cubicBezTo>
                <a:cubicBezTo>
                  <a:pt x="6779" y="10403"/>
                  <a:pt x="7935" y="10508"/>
                  <a:pt x="9057" y="10508"/>
                </a:cubicBezTo>
                <a:cubicBezTo>
                  <a:pt x="10173" y="10508"/>
                  <a:pt x="11254" y="10404"/>
                  <a:pt x="12319" y="10200"/>
                </a:cubicBezTo>
                <a:cubicBezTo>
                  <a:pt x="12812" y="10192"/>
                  <a:pt x="13256" y="9981"/>
                  <a:pt x="13571" y="9648"/>
                </a:cubicBezTo>
                <a:lnTo>
                  <a:pt x="13571" y="9648"/>
                </a:lnTo>
                <a:cubicBezTo>
                  <a:pt x="13590" y="10102"/>
                  <a:pt x="13644" y="10650"/>
                  <a:pt x="13318" y="11360"/>
                </a:cubicBezTo>
                <a:cubicBezTo>
                  <a:pt x="13171" y="11487"/>
                  <a:pt x="12350" y="11696"/>
                  <a:pt x="10614" y="11774"/>
                </a:cubicBezTo>
                <a:cubicBezTo>
                  <a:pt x="10182" y="11793"/>
                  <a:pt x="9739" y="11803"/>
                  <a:pt x="9298" y="11803"/>
                </a:cubicBezTo>
                <a:cubicBezTo>
                  <a:pt x="8195" y="11803"/>
                  <a:pt x="7114" y="11743"/>
                  <a:pt x="6291" y="11631"/>
                </a:cubicBezTo>
                <a:cubicBezTo>
                  <a:pt x="5059" y="11464"/>
                  <a:pt x="4839" y="11244"/>
                  <a:pt x="4811" y="11207"/>
                </a:cubicBezTo>
                <a:cubicBezTo>
                  <a:pt x="4831" y="10432"/>
                  <a:pt x="4823" y="9632"/>
                  <a:pt x="4761" y="8842"/>
                </a:cubicBezTo>
                <a:cubicBezTo>
                  <a:pt x="4958" y="8737"/>
                  <a:pt x="5099" y="8702"/>
                  <a:pt x="5315" y="8702"/>
                </a:cubicBezTo>
                <a:cubicBezTo>
                  <a:pt x="5749" y="8702"/>
                  <a:pt x="6486" y="8843"/>
                  <a:pt x="8573" y="8848"/>
                </a:cubicBezTo>
                <a:cubicBezTo>
                  <a:pt x="8670" y="8849"/>
                  <a:pt x="8769" y="8850"/>
                  <a:pt x="8871" y="8850"/>
                </a:cubicBezTo>
                <a:cubicBezTo>
                  <a:pt x="10234" y="8850"/>
                  <a:pt x="11962" y="8757"/>
                  <a:pt x="12136" y="8672"/>
                </a:cubicBezTo>
                <a:cubicBezTo>
                  <a:pt x="12383" y="8551"/>
                  <a:pt x="12291" y="8184"/>
                  <a:pt x="12026" y="8184"/>
                </a:cubicBezTo>
                <a:cubicBezTo>
                  <a:pt x="12018" y="8184"/>
                  <a:pt x="12010" y="8184"/>
                  <a:pt x="12001" y="8185"/>
                </a:cubicBezTo>
                <a:cubicBezTo>
                  <a:pt x="10899" y="8283"/>
                  <a:pt x="9800" y="8334"/>
                  <a:pt x="8711" y="8334"/>
                </a:cubicBezTo>
                <a:cubicBezTo>
                  <a:pt x="8664" y="8334"/>
                  <a:pt x="8616" y="8334"/>
                  <a:pt x="8569" y="8334"/>
                </a:cubicBezTo>
                <a:cubicBezTo>
                  <a:pt x="6827" y="8314"/>
                  <a:pt x="5435" y="8183"/>
                  <a:pt x="5346" y="8183"/>
                </a:cubicBezTo>
                <a:cubicBezTo>
                  <a:pt x="5102" y="8183"/>
                  <a:pt x="4873" y="8115"/>
                  <a:pt x="4673" y="7985"/>
                </a:cubicBezTo>
                <a:cubicBezTo>
                  <a:pt x="4589" y="7354"/>
                  <a:pt x="4473" y="6769"/>
                  <a:pt x="4318" y="6226"/>
                </a:cubicBezTo>
                <a:cubicBezTo>
                  <a:pt x="4548" y="5898"/>
                  <a:pt x="4921" y="5696"/>
                  <a:pt x="5322" y="5689"/>
                </a:cubicBezTo>
                <a:cubicBezTo>
                  <a:pt x="6491" y="5906"/>
                  <a:pt x="7659" y="6033"/>
                  <a:pt x="8832" y="6033"/>
                </a:cubicBezTo>
                <a:cubicBezTo>
                  <a:pt x="8854" y="6033"/>
                  <a:pt x="8875" y="6033"/>
                  <a:pt x="8896" y="6033"/>
                </a:cubicBezTo>
                <a:cubicBezTo>
                  <a:pt x="8901" y="6033"/>
                  <a:pt x="8907" y="6033"/>
                  <a:pt x="8912" y="6033"/>
                </a:cubicBezTo>
                <a:cubicBezTo>
                  <a:pt x="10208" y="6033"/>
                  <a:pt x="11503" y="5849"/>
                  <a:pt x="12094" y="5678"/>
                </a:cubicBezTo>
                <a:cubicBezTo>
                  <a:pt x="12384" y="5596"/>
                  <a:pt x="12306" y="5174"/>
                  <a:pt x="12032" y="5174"/>
                </a:cubicBezTo>
                <a:cubicBezTo>
                  <a:pt x="12012" y="5174"/>
                  <a:pt x="11990" y="5177"/>
                  <a:pt x="11967" y="5182"/>
                </a:cubicBezTo>
                <a:cubicBezTo>
                  <a:pt x="10838" y="5434"/>
                  <a:pt x="9762" y="5518"/>
                  <a:pt x="8817" y="5518"/>
                </a:cubicBezTo>
                <a:cubicBezTo>
                  <a:pt x="6917" y="5518"/>
                  <a:pt x="5547" y="5177"/>
                  <a:pt x="5346" y="5177"/>
                </a:cubicBezTo>
                <a:cubicBezTo>
                  <a:pt x="4658" y="5177"/>
                  <a:pt x="4098" y="4616"/>
                  <a:pt x="4098" y="3930"/>
                </a:cubicBezTo>
                <a:cubicBezTo>
                  <a:pt x="4098" y="3242"/>
                  <a:pt x="4658" y="2682"/>
                  <a:pt x="5346" y="2682"/>
                </a:cubicBezTo>
                <a:lnTo>
                  <a:pt x="5358" y="2682"/>
                </a:lnTo>
                <a:cubicBezTo>
                  <a:pt x="5377" y="2690"/>
                  <a:pt x="5394" y="2695"/>
                  <a:pt x="5411" y="2702"/>
                </a:cubicBezTo>
                <a:cubicBezTo>
                  <a:pt x="6473" y="3174"/>
                  <a:pt x="7543" y="3410"/>
                  <a:pt x="8613" y="3410"/>
                </a:cubicBezTo>
                <a:cubicBezTo>
                  <a:pt x="8885" y="3410"/>
                  <a:pt x="9157" y="3395"/>
                  <a:pt x="9429" y="3364"/>
                </a:cubicBezTo>
                <a:lnTo>
                  <a:pt x="9429" y="3364"/>
                </a:lnTo>
                <a:cubicBezTo>
                  <a:pt x="9128" y="3624"/>
                  <a:pt x="8741" y="3826"/>
                  <a:pt x="8309" y="3834"/>
                </a:cubicBezTo>
                <a:cubicBezTo>
                  <a:pt x="7445" y="3814"/>
                  <a:pt x="6554" y="3761"/>
                  <a:pt x="5637" y="3674"/>
                </a:cubicBezTo>
                <a:cubicBezTo>
                  <a:pt x="5628" y="3673"/>
                  <a:pt x="5620" y="3673"/>
                  <a:pt x="5612" y="3673"/>
                </a:cubicBezTo>
                <a:cubicBezTo>
                  <a:pt x="5481" y="3673"/>
                  <a:pt x="5371" y="3772"/>
                  <a:pt x="5358" y="3903"/>
                </a:cubicBezTo>
                <a:cubicBezTo>
                  <a:pt x="5346" y="4046"/>
                  <a:pt x="5449" y="4170"/>
                  <a:pt x="5589" y="4182"/>
                </a:cubicBezTo>
                <a:cubicBezTo>
                  <a:pt x="6755" y="4293"/>
                  <a:pt x="7939" y="4356"/>
                  <a:pt x="9112" y="4356"/>
                </a:cubicBezTo>
                <a:cubicBezTo>
                  <a:pt x="9750" y="4356"/>
                  <a:pt x="10386" y="4337"/>
                  <a:pt x="11013" y="4297"/>
                </a:cubicBezTo>
                <a:cubicBezTo>
                  <a:pt x="11154" y="4288"/>
                  <a:pt x="11261" y="4167"/>
                  <a:pt x="11253" y="4026"/>
                </a:cubicBezTo>
                <a:cubicBezTo>
                  <a:pt x="11244" y="3890"/>
                  <a:pt x="11131" y="3785"/>
                  <a:pt x="10996" y="3785"/>
                </a:cubicBezTo>
                <a:cubicBezTo>
                  <a:pt x="10991" y="3785"/>
                  <a:pt x="10986" y="3785"/>
                  <a:pt x="10982" y="3786"/>
                </a:cubicBezTo>
                <a:cubicBezTo>
                  <a:pt x="10549" y="3814"/>
                  <a:pt x="10108" y="3831"/>
                  <a:pt x="9657" y="3838"/>
                </a:cubicBezTo>
                <a:cubicBezTo>
                  <a:pt x="9891" y="3654"/>
                  <a:pt x="10087" y="3439"/>
                  <a:pt x="10236" y="3228"/>
                </a:cubicBezTo>
                <a:cubicBezTo>
                  <a:pt x="10765" y="3110"/>
                  <a:pt x="11292" y="2935"/>
                  <a:pt x="11818" y="2701"/>
                </a:cubicBezTo>
                <a:cubicBezTo>
                  <a:pt x="12040" y="2603"/>
                  <a:pt x="12265" y="2558"/>
                  <a:pt x="12482" y="2558"/>
                </a:cubicBezTo>
                <a:close/>
                <a:moveTo>
                  <a:pt x="12482" y="0"/>
                </a:moveTo>
                <a:cubicBezTo>
                  <a:pt x="11924" y="0"/>
                  <a:pt x="11347" y="116"/>
                  <a:pt x="10780" y="367"/>
                </a:cubicBezTo>
                <a:cubicBezTo>
                  <a:pt x="10052" y="691"/>
                  <a:pt x="9333" y="853"/>
                  <a:pt x="8615" y="853"/>
                </a:cubicBezTo>
                <a:cubicBezTo>
                  <a:pt x="7896" y="853"/>
                  <a:pt x="7177" y="691"/>
                  <a:pt x="6449" y="367"/>
                </a:cubicBezTo>
                <a:cubicBezTo>
                  <a:pt x="5912" y="129"/>
                  <a:pt x="5331" y="10"/>
                  <a:pt x="4750" y="10"/>
                </a:cubicBezTo>
                <a:cubicBezTo>
                  <a:pt x="4230" y="10"/>
                  <a:pt x="3711" y="106"/>
                  <a:pt x="3224" y="297"/>
                </a:cubicBezTo>
                <a:cubicBezTo>
                  <a:pt x="1157" y="1113"/>
                  <a:pt x="1" y="3513"/>
                  <a:pt x="1205" y="5416"/>
                </a:cubicBezTo>
                <a:cubicBezTo>
                  <a:pt x="1529" y="5927"/>
                  <a:pt x="1783" y="6564"/>
                  <a:pt x="1957" y="7309"/>
                </a:cubicBezTo>
                <a:cubicBezTo>
                  <a:pt x="1986" y="7428"/>
                  <a:pt x="2091" y="7508"/>
                  <a:pt x="2208" y="7508"/>
                </a:cubicBezTo>
                <a:cubicBezTo>
                  <a:pt x="2227" y="7508"/>
                  <a:pt x="2246" y="7506"/>
                  <a:pt x="2265" y="7502"/>
                </a:cubicBezTo>
                <a:cubicBezTo>
                  <a:pt x="2403" y="7469"/>
                  <a:pt x="2488" y="7331"/>
                  <a:pt x="2457" y="7193"/>
                </a:cubicBezTo>
                <a:cubicBezTo>
                  <a:pt x="2270" y="6394"/>
                  <a:pt x="1994" y="5703"/>
                  <a:pt x="1639" y="5142"/>
                </a:cubicBezTo>
                <a:cubicBezTo>
                  <a:pt x="346" y="3100"/>
                  <a:pt x="2286" y="513"/>
                  <a:pt x="4750" y="513"/>
                </a:cubicBezTo>
                <a:cubicBezTo>
                  <a:pt x="5233" y="513"/>
                  <a:pt x="5738" y="613"/>
                  <a:pt x="6241" y="837"/>
                </a:cubicBezTo>
                <a:cubicBezTo>
                  <a:pt x="7041" y="1191"/>
                  <a:pt x="7829" y="1368"/>
                  <a:pt x="8616" y="1368"/>
                </a:cubicBezTo>
                <a:cubicBezTo>
                  <a:pt x="9403" y="1368"/>
                  <a:pt x="10191" y="1191"/>
                  <a:pt x="10989" y="837"/>
                </a:cubicBezTo>
                <a:cubicBezTo>
                  <a:pt x="11487" y="616"/>
                  <a:pt x="11993" y="515"/>
                  <a:pt x="12483" y="515"/>
                </a:cubicBezTo>
                <a:cubicBezTo>
                  <a:pt x="14643" y="515"/>
                  <a:pt x="16493" y="2479"/>
                  <a:pt x="15968" y="4801"/>
                </a:cubicBezTo>
                <a:cubicBezTo>
                  <a:pt x="15644" y="6234"/>
                  <a:pt x="15534" y="7892"/>
                  <a:pt x="15631" y="9868"/>
                </a:cubicBezTo>
                <a:cubicBezTo>
                  <a:pt x="15731" y="11912"/>
                  <a:pt x="14602" y="13788"/>
                  <a:pt x="12758" y="14649"/>
                </a:cubicBezTo>
                <a:cubicBezTo>
                  <a:pt x="12567" y="14738"/>
                  <a:pt x="12637" y="14791"/>
                  <a:pt x="12113" y="16364"/>
                </a:cubicBezTo>
                <a:cubicBezTo>
                  <a:pt x="12042" y="16499"/>
                  <a:pt x="11928" y="16759"/>
                  <a:pt x="11780" y="16759"/>
                </a:cubicBezTo>
                <a:cubicBezTo>
                  <a:pt x="11696" y="16756"/>
                  <a:pt x="11681" y="16762"/>
                  <a:pt x="11603" y="16621"/>
                </a:cubicBezTo>
                <a:cubicBezTo>
                  <a:pt x="11374" y="16201"/>
                  <a:pt x="11340" y="15873"/>
                  <a:pt x="11174" y="15298"/>
                </a:cubicBezTo>
                <a:cubicBezTo>
                  <a:pt x="10958" y="14490"/>
                  <a:pt x="11336" y="13618"/>
                  <a:pt x="12110" y="13259"/>
                </a:cubicBezTo>
                <a:cubicBezTo>
                  <a:pt x="13370" y="12671"/>
                  <a:pt x="14171" y="11377"/>
                  <a:pt x="14098" y="9942"/>
                </a:cubicBezTo>
                <a:cubicBezTo>
                  <a:pt x="13994" y="7827"/>
                  <a:pt x="14118" y="6036"/>
                  <a:pt x="14473" y="4463"/>
                </a:cubicBezTo>
                <a:cubicBezTo>
                  <a:pt x="14766" y="3157"/>
                  <a:pt x="13719" y="2049"/>
                  <a:pt x="12481" y="2049"/>
                </a:cubicBezTo>
                <a:cubicBezTo>
                  <a:pt x="12196" y="2049"/>
                  <a:pt x="11902" y="2108"/>
                  <a:pt x="11611" y="2236"/>
                </a:cubicBezTo>
                <a:cubicBezTo>
                  <a:pt x="10617" y="2677"/>
                  <a:pt x="9617" y="2897"/>
                  <a:pt x="8616" y="2897"/>
                </a:cubicBezTo>
                <a:cubicBezTo>
                  <a:pt x="7615" y="2897"/>
                  <a:pt x="6614" y="2677"/>
                  <a:pt x="5620" y="2236"/>
                </a:cubicBezTo>
                <a:cubicBezTo>
                  <a:pt x="5327" y="2106"/>
                  <a:pt x="5035" y="2049"/>
                  <a:pt x="4755" y="2049"/>
                </a:cubicBezTo>
                <a:cubicBezTo>
                  <a:pt x="3403" y="2049"/>
                  <a:pt x="2341" y="3385"/>
                  <a:pt x="2933" y="4320"/>
                </a:cubicBezTo>
                <a:cubicBezTo>
                  <a:pt x="3292" y="4889"/>
                  <a:pt x="3579" y="5529"/>
                  <a:pt x="3796" y="6257"/>
                </a:cubicBezTo>
                <a:cubicBezTo>
                  <a:pt x="3796" y="6259"/>
                  <a:pt x="3796" y="6262"/>
                  <a:pt x="3798" y="6263"/>
                </a:cubicBezTo>
                <a:cubicBezTo>
                  <a:pt x="4490" y="8605"/>
                  <a:pt x="4355" y="11521"/>
                  <a:pt x="4115" y="13951"/>
                </a:cubicBezTo>
                <a:cubicBezTo>
                  <a:pt x="4077" y="14346"/>
                  <a:pt x="3744" y="14643"/>
                  <a:pt x="3356" y="14643"/>
                </a:cubicBezTo>
                <a:cubicBezTo>
                  <a:pt x="3330" y="14643"/>
                  <a:pt x="3303" y="14642"/>
                  <a:pt x="3277" y="14639"/>
                </a:cubicBezTo>
                <a:cubicBezTo>
                  <a:pt x="2855" y="14599"/>
                  <a:pt x="2549" y="14221"/>
                  <a:pt x="2589" y="13801"/>
                </a:cubicBezTo>
                <a:cubicBezTo>
                  <a:pt x="2739" y="12257"/>
                  <a:pt x="2886" y="10249"/>
                  <a:pt x="2666" y="8410"/>
                </a:cubicBezTo>
                <a:cubicBezTo>
                  <a:pt x="2650" y="8280"/>
                  <a:pt x="2538" y="8183"/>
                  <a:pt x="2410" y="8183"/>
                </a:cubicBezTo>
                <a:cubicBezTo>
                  <a:pt x="2400" y="8183"/>
                  <a:pt x="2391" y="8184"/>
                  <a:pt x="2381" y="8185"/>
                </a:cubicBezTo>
                <a:cubicBezTo>
                  <a:pt x="2240" y="8202"/>
                  <a:pt x="2141" y="8329"/>
                  <a:pt x="2156" y="8470"/>
                </a:cubicBezTo>
                <a:cubicBezTo>
                  <a:pt x="2372" y="10260"/>
                  <a:pt x="2226" y="12231"/>
                  <a:pt x="2077" y="13750"/>
                </a:cubicBezTo>
                <a:cubicBezTo>
                  <a:pt x="2008" y="14452"/>
                  <a:pt x="2522" y="15079"/>
                  <a:pt x="3224" y="15149"/>
                </a:cubicBezTo>
                <a:cubicBezTo>
                  <a:pt x="3267" y="15153"/>
                  <a:pt x="3309" y="15155"/>
                  <a:pt x="3351" y="15155"/>
                </a:cubicBezTo>
                <a:cubicBezTo>
                  <a:pt x="3999" y="15155"/>
                  <a:pt x="4556" y="14660"/>
                  <a:pt x="4622" y="14002"/>
                </a:cubicBezTo>
                <a:cubicBezTo>
                  <a:pt x="4699" y="13207"/>
                  <a:pt x="4757" y="12477"/>
                  <a:pt x="4788" y="11797"/>
                </a:cubicBezTo>
                <a:cubicBezTo>
                  <a:pt x="5279" y="12023"/>
                  <a:pt x="6148" y="12140"/>
                  <a:pt x="6686" y="12194"/>
                </a:cubicBezTo>
                <a:cubicBezTo>
                  <a:pt x="7456" y="12274"/>
                  <a:pt x="8377" y="12315"/>
                  <a:pt x="9299" y="12315"/>
                </a:cubicBezTo>
                <a:cubicBezTo>
                  <a:pt x="9906" y="12315"/>
                  <a:pt x="10517" y="12298"/>
                  <a:pt x="11089" y="12261"/>
                </a:cubicBezTo>
                <a:cubicBezTo>
                  <a:pt x="11639" y="12225"/>
                  <a:pt x="12338" y="12160"/>
                  <a:pt x="12877" y="12045"/>
                </a:cubicBezTo>
                <a:lnTo>
                  <a:pt x="12877" y="12045"/>
                </a:lnTo>
                <a:cubicBezTo>
                  <a:pt x="12502" y="12479"/>
                  <a:pt x="12152" y="12659"/>
                  <a:pt x="11825" y="12825"/>
                </a:cubicBezTo>
                <a:cubicBezTo>
                  <a:pt x="10886" y="13299"/>
                  <a:pt x="10402" y="14393"/>
                  <a:pt x="10678" y="15428"/>
                </a:cubicBezTo>
                <a:cubicBezTo>
                  <a:pt x="10839" y="15980"/>
                  <a:pt x="10882" y="16370"/>
                  <a:pt x="11154" y="16864"/>
                </a:cubicBezTo>
                <a:cubicBezTo>
                  <a:pt x="11259" y="17055"/>
                  <a:pt x="11400" y="17258"/>
                  <a:pt x="11755" y="17267"/>
                </a:cubicBezTo>
                <a:cubicBezTo>
                  <a:pt x="11764" y="17268"/>
                  <a:pt x="11772" y="17268"/>
                  <a:pt x="11781" y="17268"/>
                </a:cubicBezTo>
                <a:cubicBezTo>
                  <a:pt x="12178" y="17268"/>
                  <a:pt x="12386" y="16957"/>
                  <a:pt x="12562" y="16601"/>
                </a:cubicBezTo>
                <a:cubicBezTo>
                  <a:pt x="12616" y="16491"/>
                  <a:pt x="12520" y="16747"/>
                  <a:pt x="13058" y="15068"/>
                </a:cubicBezTo>
                <a:cubicBezTo>
                  <a:pt x="15042" y="14103"/>
                  <a:pt x="16249" y="12061"/>
                  <a:pt x="16140" y="9838"/>
                </a:cubicBezTo>
                <a:cubicBezTo>
                  <a:pt x="16046" y="7912"/>
                  <a:pt x="16151" y="6298"/>
                  <a:pt x="16466" y="4911"/>
                </a:cubicBezTo>
                <a:cubicBezTo>
                  <a:pt x="17067" y="2255"/>
                  <a:pt x="14952" y="0"/>
                  <a:pt x="1248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D9E0"/>
              </a:solidFill>
            </a:endParaRPr>
          </a:p>
        </p:txBody>
      </p:sp>
      <p:sp>
        <p:nvSpPr>
          <p:cNvPr id="3" name="Google Shape;6118;p61">
            <a:extLst>
              <a:ext uri="{FF2B5EF4-FFF2-40B4-BE49-F238E27FC236}">
                <a16:creationId xmlns:a16="http://schemas.microsoft.com/office/drawing/2014/main" id="{753D7717-F474-44B0-9C7E-8F074C55ACF3}"/>
              </a:ext>
            </a:extLst>
          </p:cNvPr>
          <p:cNvSpPr/>
          <p:nvPr/>
        </p:nvSpPr>
        <p:spPr>
          <a:xfrm>
            <a:off x="2158581" y="3626449"/>
            <a:ext cx="346113" cy="368481"/>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extBox 22">
            <a:extLst>
              <a:ext uri="{FF2B5EF4-FFF2-40B4-BE49-F238E27FC236}">
                <a16:creationId xmlns:a16="http://schemas.microsoft.com/office/drawing/2014/main" id="{5BE9F547-218F-4BE5-B182-593EC502F968}"/>
              </a:ext>
            </a:extLst>
          </p:cNvPr>
          <p:cNvSpPr txBox="1"/>
          <p:nvPr/>
        </p:nvSpPr>
        <p:spPr>
          <a:xfrm>
            <a:off x="2781373" y="3525325"/>
            <a:ext cx="5492328" cy="1477328"/>
          </a:xfrm>
          <a:prstGeom prst="rect">
            <a:avLst/>
          </a:prstGeom>
          <a:noFill/>
        </p:spPr>
        <p:txBody>
          <a:bodyPr wrap="square">
            <a:spAutoFit/>
          </a:bodyPr>
          <a:lstStyle/>
          <a:p>
            <a:r>
              <a:rPr lang="en-US" sz="900" dirty="0">
                <a:solidFill>
                  <a:schemeClr val="bg1">
                    <a:lumMod val="95000"/>
                  </a:schemeClr>
                </a:solidFill>
                <a:latin typeface="Arial" panose="020B0604020202020204" pitchFamily="34" charset="0"/>
                <a:cs typeface="Arial" panose="020B0604020202020204" pitchFamily="34" charset="0"/>
              </a:rPr>
              <a:t>• Cancer is the second leading cause of death globally, and is responsible for an estimated 9.6 million deaths in 2018. Globally, about 1 in 6 deaths is due to cancer.</a:t>
            </a:r>
          </a:p>
          <a:p>
            <a:endParaRPr lang="en-US" sz="900" dirty="0">
              <a:solidFill>
                <a:schemeClr val="bg1">
                  <a:lumMod val="95000"/>
                </a:schemeClr>
              </a:solidFill>
              <a:latin typeface="Arial" panose="020B0604020202020204" pitchFamily="34" charset="0"/>
              <a:cs typeface="Arial" panose="020B0604020202020204" pitchFamily="34" charset="0"/>
            </a:endParaRPr>
          </a:p>
          <a:p>
            <a:r>
              <a:rPr lang="en-US" sz="900" dirty="0">
                <a:solidFill>
                  <a:schemeClr val="bg1">
                    <a:lumMod val="95000"/>
                  </a:schemeClr>
                </a:solidFill>
                <a:latin typeface="Arial" panose="020B0604020202020204" pitchFamily="34" charset="0"/>
                <a:cs typeface="Arial" panose="020B0604020202020204" pitchFamily="34" charset="0"/>
              </a:rPr>
              <a:t>• According to WHO Colon cancer is the third most common cancer with about 1.80 million cases worldwide. Colorectal cancer is the third most commonly occurring cancer in men and the second most commonly occurring cancer in women.</a:t>
            </a:r>
          </a:p>
          <a:p>
            <a:endParaRPr lang="en-US" sz="900" dirty="0">
              <a:solidFill>
                <a:schemeClr val="bg1">
                  <a:lumMod val="95000"/>
                </a:schemeClr>
              </a:solidFill>
              <a:latin typeface="Arial" panose="020B0604020202020204" pitchFamily="34" charset="0"/>
              <a:cs typeface="Arial" panose="020B0604020202020204" pitchFamily="34" charset="0"/>
            </a:endParaRPr>
          </a:p>
          <a:p>
            <a:r>
              <a:rPr lang="en-US" sz="900" dirty="0">
                <a:solidFill>
                  <a:schemeClr val="bg1">
                    <a:lumMod val="95000"/>
                  </a:schemeClr>
                </a:solidFill>
                <a:latin typeface="Arial" panose="020B0604020202020204" pitchFamily="34" charset="0"/>
                <a:cs typeface="Arial" panose="020B0604020202020204" pitchFamily="34" charset="0"/>
              </a:rPr>
              <a:t>• </a:t>
            </a:r>
            <a:r>
              <a:rPr lang="en-US" sz="900" dirty="0">
                <a:solidFill>
                  <a:schemeClr val="bg1">
                    <a:lumMod val="95000"/>
                  </a:schemeClr>
                </a:solidFill>
              </a:rPr>
              <a:t>In 2020, approximately 147,950 individuals will be diagnosed with CRC and 53,200 will die from the disease, including 17,930 cases and 3,640 deaths in individuals aged younger than 50 years according to - National Center for Health Statistics (US).</a:t>
            </a:r>
            <a:endParaRPr lang="en-IN" sz="900" dirty="0">
              <a:solidFill>
                <a:schemeClr val="bg1">
                  <a:lumMod val="9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72A9"/>
        </a:solidFill>
        <a:effectLst/>
      </p:bgPr>
    </p:bg>
    <p:spTree>
      <p:nvGrpSpPr>
        <p:cNvPr id="1" name="Shape 336"/>
        <p:cNvGrpSpPr/>
        <p:nvPr/>
      </p:nvGrpSpPr>
      <p:grpSpPr>
        <a:xfrm>
          <a:off x="0" y="0"/>
          <a:ext cx="0" cy="0"/>
          <a:chOff x="0" y="0"/>
          <a:chExt cx="0" cy="0"/>
        </a:xfrm>
      </p:grpSpPr>
      <p:sp>
        <p:nvSpPr>
          <p:cNvPr id="337" name="Google Shape;337;p39"/>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OVERVIEW</a:t>
            </a:r>
            <a:endParaRPr dirty="0"/>
          </a:p>
        </p:txBody>
      </p:sp>
      <p:sp>
        <p:nvSpPr>
          <p:cNvPr id="338" name="Google Shape;338;p39"/>
          <p:cNvSpPr/>
          <p:nvPr/>
        </p:nvSpPr>
        <p:spPr>
          <a:xfrm>
            <a:off x="720000" y="744275"/>
            <a:ext cx="3131089" cy="4399061"/>
          </a:xfrm>
          <a:custGeom>
            <a:avLst/>
            <a:gdLst/>
            <a:ahLst/>
            <a:cxnLst/>
            <a:rect l="l" t="t" r="r" b="b"/>
            <a:pathLst>
              <a:path w="149135" h="209529" extrusionOk="0">
                <a:moveTo>
                  <a:pt x="73893" y="0"/>
                </a:moveTo>
                <a:cubicBezTo>
                  <a:pt x="62808" y="0"/>
                  <a:pt x="58563" y="10498"/>
                  <a:pt x="59222" y="21095"/>
                </a:cubicBezTo>
                <a:cubicBezTo>
                  <a:pt x="58539" y="21124"/>
                  <a:pt x="57841" y="21432"/>
                  <a:pt x="57576" y="22490"/>
                </a:cubicBezTo>
                <a:cubicBezTo>
                  <a:pt x="56997" y="24819"/>
                  <a:pt x="56997" y="29017"/>
                  <a:pt x="58861" y="30531"/>
                </a:cubicBezTo>
                <a:cubicBezTo>
                  <a:pt x="59354" y="30931"/>
                  <a:pt x="59904" y="31078"/>
                  <a:pt x="60445" y="31078"/>
                </a:cubicBezTo>
                <a:cubicBezTo>
                  <a:pt x="60737" y="31078"/>
                  <a:pt x="61027" y="31035"/>
                  <a:pt x="61304" y="30967"/>
                </a:cubicBezTo>
                <a:cubicBezTo>
                  <a:pt x="62252" y="33476"/>
                  <a:pt x="63491" y="35758"/>
                  <a:pt x="64985" y="37636"/>
                </a:cubicBezTo>
                <a:cubicBezTo>
                  <a:pt x="65142" y="40336"/>
                  <a:pt x="65184" y="44643"/>
                  <a:pt x="64102" y="46498"/>
                </a:cubicBezTo>
                <a:cubicBezTo>
                  <a:pt x="62471" y="49297"/>
                  <a:pt x="37415" y="54809"/>
                  <a:pt x="31627" y="62930"/>
                </a:cubicBezTo>
                <a:cubicBezTo>
                  <a:pt x="27795" y="68305"/>
                  <a:pt x="27861" y="103138"/>
                  <a:pt x="26462" y="109194"/>
                </a:cubicBezTo>
                <a:cubicBezTo>
                  <a:pt x="25063" y="115257"/>
                  <a:pt x="21102" y="121201"/>
                  <a:pt x="20400" y="133321"/>
                </a:cubicBezTo>
                <a:cubicBezTo>
                  <a:pt x="19702" y="145441"/>
                  <a:pt x="17956" y="157210"/>
                  <a:pt x="17022" y="159307"/>
                </a:cubicBezTo>
                <a:cubicBezTo>
                  <a:pt x="16087" y="161404"/>
                  <a:pt x="10727" y="161641"/>
                  <a:pt x="8398" y="164553"/>
                </a:cubicBezTo>
                <a:cubicBezTo>
                  <a:pt x="6068" y="167466"/>
                  <a:pt x="3388" y="170497"/>
                  <a:pt x="1287" y="171546"/>
                </a:cubicBezTo>
                <a:cubicBezTo>
                  <a:pt x="0" y="172189"/>
                  <a:pt x="600" y="174719"/>
                  <a:pt x="2953" y="174719"/>
                </a:cubicBezTo>
                <a:cubicBezTo>
                  <a:pt x="4434" y="174719"/>
                  <a:pt x="6610" y="173717"/>
                  <a:pt x="9446" y="170611"/>
                </a:cubicBezTo>
                <a:lnTo>
                  <a:pt x="9446" y="170611"/>
                </a:lnTo>
                <a:cubicBezTo>
                  <a:pt x="9446" y="170611"/>
                  <a:pt x="8393" y="181394"/>
                  <a:pt x="6534" y="185530"/>
                </a:cubicBezTo>
                <a:cubicBezTo>
                  <a:pt x="5224" y="188443"/>
                  <a:pt x="5778" y="189900"/>
                  <a:pt x="6748" y="189900"/>
                </a:cubicBezTo>
                <a:cubicBezTo>
                  <a:pt x="7330" y="189900"/>
                  <a:pt x="8062" y="189375"/>
                  <a:pt x="8630" y="188325"/>
                </a:cubicBezTo>
                <a:cubicBezTo>
                  <a:pt x="10149" y="185530"/>
                  <a:pt x="12592" y="179938"/>
                  <a:pt x="12592" y="179937"/>
                </a:cubicBezTo>
                <a:lnTo>
                  <a:pt x="12592" y="179937"/>
                </a:lnTo>
                <a:cubicBezTo>
                  <a:pt x="12592" y="179938"/>
                  <a:pt x="10845" y="186811"/>
                  <a:pt x="9911" y="189842"/>
                </a:cubicBezTo>
                <a:cubicBezTo>
                  <a:pt x="9297" y="191844"/>
                  <a:pt x="10308" y="192777"/>
                  <a:pt x="11335" y="192777"/>
                </a:cubicBezTo>
                <a:cubicBezTo>
                  <a:pt x="11862" y="192777"/>
                  <a:pt x="12393" y="192531"/>
                  <a:pt x="12710" y="192058"/>
                </a:cubicBezTo>
                <a:cubicBezTo>
                  <a:pt x="13645" y="190659"/>
                  <a:pt x="16325" y="181570"/>
                  <a:pt x="16325" y="181569"/>
                </a:cubicBezTo>
                <a:lnTo>
                  <a:pt x="16325" y="181569"/>
                </a:lnTo>
                <a:cubicBezTo>
                  <a:pt x="16325" y="181570"/>
                  <a:pt x="15741" y="188794"/>
                  <a:pt x="15390" y="190891"/>
                </a:cubicBezTo>
                <a:cubicBezTo>
                  <a:pt x="15201" y="192024"/>
                  <a:pt x="15761" y="192544"/>
                  <a:pt x="16481" y="192544"/>
                </a:cubicBezTo>
                <a:cubicBezTo>
                  <a:pt x="17093" y="192544"/>
                  <a:pt x="17821" y="192169"/>
                  <a:pt x="18302" y="191474"/>
                </a:cubicBezTo>
                <a:cubicBezTo>
                  <a:pt x="19351" y="189956"/>
                  <a:pt x="20982" y="181218"/>
                  <a:pt x="20982" y="181218"/>
                </a:cubicBezTo>
                <a:cubicBezTo>
                  <a:pt x="20982" y="181218"/>
                  <a:pt x="21334" y="187394"/>
                  <a:pt x="21453" y="188794"/>
                </a:cubicBezTo>
                <a:cubicBezTo>
                  <a:pt x="21503" y="189418"/>
                  <a:pt x="21950" y="189694"/>
                  <a:pt x="22470" y="189694"/>
                </a:cubicBezTo>
                <a:cubicBezTo>
                  <a:pt x="23115" y="189694"/>
                  <a:pt x="23873" y="189270"/>
                  <a:pt x="24133" y="188561"/>
                </a:cubicBezTo>
                <a:cubicBezTo>
                  <a:pt x="24597" y="187276"/>
                  <a:pt x="25527" y="166300"/>
                  <a:pt x="26230" y="162219"/>
                </a:cubicBezTo>
                <a:cubicBezTo>
                  <a:pt x="26926" y="158145"/>
                  <a:pt x="37415" y="129939"/>
                  <a:pt x="38117" y="125395"/>
                </a:cubicBezTo>
                <a:cubicBezTo>
                  <a:pt x="38814" y="120850"/>
                  <a:pt x="39279" y="115025"/>
                  <a:pt x="40095" y="111642"/>
                </a:cubicBezTo>
                <a:cubicBezTo>
                  <a:pt x="40912" y="108265"/>
                  <a:pt x="45341" y="92298"/>
                  <a:pt x="45341" y="92298"/>
                </a:cubicBezTo>
                <a:cubicBezTo>
                  <a:pt x="45341" y="92298"/>
                  <a:pt x="50351" y="106980"/>
                  <a:pt x="50118" y="117472"/>
                </a:cubicBezTo>
                <a:cubicBezTo>
                  <a:pt x="49886" y="127961"/>
                  <a:pt x="43824" y="148705"/>
                  <a:pt x="42197" y="160356"/>
                </a:cubicBezTo>
                <a:cubicBezTo>
                  <a:pt x="40873" y="169805"/>
                  <a:pt x="43995" y="198869"/>
                  <a:pt x="45218" y="209529"/>
                </a:cubicBezTo>
                <a:lnTo>
                  <a:pt x="70521" y="209529"/>
                </a:lnTo>
                <a:cubicBezTo>
                  <a:pt x="71218" y="200605"/>
                  <a:pt x="72774" y="181825"/>
                  <a:pt x="73661" y="179705"/>
                </a:cubicBezTo>
                <a:cubicBezTo>
                  <a:pt x="73890" y="179154"/>
                  <a:pt x="74119" y="178919"/>
                  <a:pt x="74343" y="178919"/>
                </a:cubicBezTo>
                <a:cubicBezTo>
                  <a:pt x="75256" y="178919"/>
                  <a:pt x="76082" y="182818"/>
                  <a:pt x="76455" y="185065"/>
                </a:cubicBezTo>
                <a:cubicBezTo>
                  <a:pt x="76816" y="187209"/>
                  <a:pt x="77722" y="202508"/>
                  <a:pt x="78125" y="209529"/>
                </a:cubicBezTo>
                <a:lnTo>
                  <a:pt x="103945" y="209529"/>
                </a:lnTo>
                <a:cubicBezTo>
                  <a:pt x="104571" y="199434"/>
                  <a:pt x="106331" y="170493"/>
                  <a:pt x="106526" y="162457"/>
                </a:cubicBezTo>
                <a:cubicBezTo>
                  <a:pt x="106758" y="152666"/>
                  <a:pt x="98366" y="120034"/>
                  <a:pt x="98832" y="113043"/>
                </a:cubicBezTo>
                <a:cubicBezTo>
                  <a:pt x="99301" y="106050"/>
                  <a:pt x="103793" y="92298"/>
                  <a:pt x="103793" y="92298"/>
                </a:cubicBezTo>
                <a:cubicBezTo>
                  <a:pt x="103793" y="92298"/>
                  <a:pt x="108224" y="108265"/>
                  <a:pt x="109039" y="111642"/>
                </a:cubicBezTo>
                <a:cubicBezTo>
                  <a:pt x="109856" y="115025"/>
                  <a:pt x="110320" y="120850"/>
                  <a:pt x="111023" y="125395"/>
                </a:cubicBezTo>
                <a:cubicBezTo>
                  <a:pt x="111719" y="129939"/>
                  <a:pt x="122208" y="158145"/>
                  <a:pt x="122905" y="162219"/>
                </a:cubicBezTo>
                <a:cubicBezTo>
                  <a:pt x="123607" y="166300"/>
                  <a:pt x="124538" y="187276"/>
                  <a:pt x="125007" y="188561"/>
                </a:cubicBezTo>
                <a:cubicBezTo>
                  <a:pt x="125264" y="189270"/>
                  <a:pt x="126022" y="189694"/>
                  <a:pt x="126666" y="189694"/>
                </a:cubicBezTo>
                <a:cubicBezTo>
                  <a:pt x="127187" y="189694"/>
                  <a:pt x="127634" y="189418"/>
                  <a:pt x="127687" y="188794"/>
                </a:cubicBezTo>
                <a:cubicBezTo>
                  <a:pt x="127800" y="187394"/>
                  <a:pt x="128152" y="181218"/>
                  <a:pt x="128152" y="181218"/>
                </a:cubicBezTo>
                <a:cubicBezTo>
                  <a:pt x="128152" y="181218"/>
                  <a:pt x="129784" y="189956"/>
                  <a:pt x="130832" y="191474"/>
                </a:cubicBezTo>
                <a:cubicBezTo>
                  <a:pt x="131314" y="192169"/>
                  <a:pt x="132042" y="192544"/>
                  <a:pt x="132654" y="192544"/>
                </a:cubicBezTo>
                <a:cubicBezTo>
                  <a:pt x="133374" y="192544"/>
                  <a:pt x="133935" y="192024"/>
                  <a:pt x="133744" y="190891"/>
                </a:cubicBezTo>
                <a:cubicBezTo>
                  <a:pt x="133394" y="188794"/>
                  <a:pt x="132816" y="181570"/>
                  <a:pt x="132815" y="181569"/>
                </a:cubicBezTo>
                <a:lnTo>
                  <a:pt x="132815" y="181569"/>
                </a:lnTo>
                <a:cubicBezTo>
                  <a:pt x="132816" y="181570"/>
                  <a:pt x="135495" y="190659"/>
                  <a:pt x="136424" y="192058"/>
                </a:cubicBezTo>
                <a:cubicBezTo>
                  <a:pt x="136742" y="192531"/>
                  <a:pt x="137273" y="192777"/>
                  <a:pt x="137800" y="192777"/>
                </a:cubicBezTo>
                <a:cubicBezTo>
                  <a:pt x="138826" y="192777"/>
                  <a:pt x="139838" y="191844"/>
                  <a:pt x="139224" y="189842"/>
                </a:cubicBezTo>
                <a:cubicBezTo>
                  <a:pt x="138289" y="186811"/>
                  <a:pt x="136544" y="179938"/>
                  <a:pt x="136544" y="179937"/>
                </a:cubicBezTo>
                <a:lnTo>
                  <a:pt x="136544" y="179937"/>
                </a:lnTo>
                <a:cubicBezTo>
                  <a:pt x="136544" y="179938"/>
                  <a:pt x="138992" y="185530"/>
                  <a:pt x="140505" y="188325"/>
                </a:cubicBezTo>
                <a:cubicBezTo>
                  <a:pt x="141072" y="189375"/>
                  <a:pt x="141804" y="189900"/>
                  <a:pt x="142387" y="189900"/>
                </a:cubicBezTo>
                <a:cubicBezTo>
                  <a:pt x="143356" y="189900"/>
                  <a:pt x="143911" y="188443"/>
                  <a:pt x="142601" y="185530"/>
                </a:cubicBezTo>
                <a:cubicBezTo>
                  <a:pt x="140742" y="181394"/>
                  <a:pt x="139689" y="170612"/>
                  <a:pt x="139688" y="170611"/>
                </a:cubicBezTo>
                <a:lnTo>
                  <a:pt x="139688" y="170611"/>
                </a:lnTo>
                <a:cubicBezTo>
                  <a:pt x="142525" y="173717"/>
                  <a:pt x="144700" y="174719"/>
                  <a:pt x="146181" y="174719"/>
                </a:cubicBezTo>
                <a:cubicBezTo>
                  <a:pt x="148534" y="174719"/>
                  <a:pt x="149134" y="172189"/>
                  <a:pt x="147848" y="171546"/>
                </a:cubicBezTo>
                <a:cubicBezTo>
                  <a:pt x="145751" y="170497"/>
                  <a:pt x="143071" y="167466"/>
                  <a:pt x="140737" y="164553"/>
                </a:cubicBezTo>
                <a:cubicBezTo>
                  <a:pt x="138408" y="161641"/>
                  <a:pt x="133048" y="161404"/>
                  <a:pt x="132113" y="159307"/>
                </a:cubicBezTo>
                <a:cubicBezTo>
                  <a:pt x="131183" y="157210"/>
                  <a:pt x="129433" y="145441"/>
                  <a:pt x="128735" y="133321"/>
                </a:cubicBezTo>
                <a:cubicBezTo>
                  <a:pt x="128034" y="121201"/>
                  <a:pt x="124072" y="115257"/>
                  <a:pt x="122673" y="109194"/>
                </a:cubicBezTo>
                <a:cubicBezTo>
                  <a:pt x="121274" y="103138"/>
                  <a:pt x="121340" y="68305"/>
                  <a:pt x="117507" y="62930"/>
                </a:cubicBezTo>
                <a:cubicBezTo>
                  <a:pt x="111719" y="54809"/>
                  <a:pt x="86664" y="49297"/>
                  <a:pt x="85032" y="46498"/>
                </a:cubicBezTo>
                <a:cubicBezTo>
                  <a:pt x="83975" y="44686"/>
                  <a:pt x="83993" y="40526"/>
                  <a:pt x="84140" y="37822"/>
                </a:cubicBezTo>
                <a:cubicBezTo>
                  <a:pt x="85829" y="35891"/>
                  <a:pt x="87261" y="33520"/>
                  <a:pt x="88362" y="30910"/>
                </a:cubicBezTo>
                <a:cubicBezTo>
                  <a:pt x="88704" y="31012"/>
                  <a:pt x="89071" y="31081"/>
                  <a:pt x="89441" y="31081"/>
                </a:cubicBezTo>
                <a:cubicBezTo>
                  <a:pt x="89985" y="31081"/>
                  <a:pt x="90536" y="30934"/>
                  <a:pt x="91033" y="30531"/>
                </a:cubicBezTo>
                <a:cubicBezTo>
                  <a:pt x="92897" y="29017"/>
                  <a:pt x="92897" y="24819"/>
                  <a:pt x="92314" y="22490"/>
                </a:cubicBezTo>
                <a:cubicBezTo>
                  <a:pt x="92062" y="21485"/>
                  <a:pt x="91417" y="21152"/>
                  <a:pt x="90771" y="21100"/>
                </a:cubicBezTo>
                <a:cubicBezTo>
                  <a:pt x="91668" y="10503"/>
                  <a:pt x="87119" y="0"/>
                  <a:pt x="73893" y="0"/>
                </a:cubicBezTo>
                <a:close/>
              </a:path>
            </a:pathLst>
          </a:cu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1844544" y="2940261"/>
            <a:ext cx="882000" cy="882000"/>
          </a:xfrm>
          <a:prstGeom prst="ellipse">
            <a:avLst/>
          </a:prstGeom>
          <a:solidFill>
            <a:srgbClr val="FFFFFF">
              <a:alpha val="5392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1"/>
          </p:nvPr>
        </p:nvSpPr>
        <p:spPr>
          <a:xfrm flipH="1">
            <a:off x="5472333" y="1268612"/>
            <a:ext cx="3451926" cy="10461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Helvetica" pitchFamily="50" charset="0"/>
              </a:rPr>
              <a:t>New treatments for primary and metastatic colorectal cancer have emerged, like laparoscopic surgery for primary disease and adjuvant chemotherapies. This study provides an overview of the impact of these new treatment on cure rates and long-term survival.</a:t>
            </a:r>
            <a:endParaRPr dirty="0">
              <a:latin typeface="Helvetica" pitchFamily="50" charset="0"/>
            </a:endParaRPr>
          </a:p>
        </p:txBody>
      </p:sp>
      <p:sp>
        <p:nvSpPr>
          <p:cNvPr id="345" name="Google Shape;345;p39">
            <a:hlinkClick r:id="rId3"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31;p64">
            <a:extLst>
              <a:ext uri="{FF2B5EF4-FFF2-40B4-BE49-F238E27FC236}">
                <a16:creationId xmlns:a16="http://schemas.microsoft.com/office/drawing/2014/main" id="{E8076632-68EE-4C98-B67C-E6DB2179E32F}"/>
              </a:ext>
            </a:extLst>
          </p:cNvPr>
          <p:cNvSpPr/>
          <p:nvPr/>
        </p:nvSpPr>
        <p:spPr>
          <a:xfrm>
            <a:off x="2038826" y="3210196"/>
            <a:ext cx="493436" cy="499218"/>
          </a:xfrm>
          <a:custGeom>
            <a:avLst/>
            <a:gdLst/>
            <a:ahLst/>
            <a:cxnLst/>
            <a:rect l="l" t="t" r="r" b="b"/>
            <a:pathLst>
              <a:path w="17068" h="17268" extrusionOk="0">
                <a:moveTo>
                  <a:pt x="4080" y="2712"/>
                </a:moveTo>
                <a:lnTo>
                  <a:pt x="4080" y="2712"/>
                </a:lnTo>
                <a:cubicBezTo>
                  <a:pt x="3295" y="3525"/>
                  <a:pt x="3471" y="4847"/>
                  <a:pt x="4433" y="5434"/>
                </a:cubicBezTo>
                <a:cubicBezTo>
                  <a:pt x="4327" y="5498"/>
                  <a:pt x="4228" y="5574"/>
                  <a:pt x="4138" y="5659"/>
                </a:cubicBezTo>
                <a:cubicBezTo>
                  <a:pt x="3551" y="3987"/>
                  <a:pt x="3096" y="4032"/>
                  <a:pt x="3331" y="3480"/>
                </a:cubicBezTo>
                <a:cubicBezTo>
                  <a:pt x="3475" y="3139"/>
                  <a:pt x="3739" y="2868"/>
                  <a:pt x="4080" y="2712"/>
                </a:cubicBezTo>
                <a:close/>
                <a:moveTo>
                  <a:pt x="13632" y="6575"/>
                </a:moveTo>
                <a:lnTo>
                  <a:pt x="13632" y="6575"/>
                </a:lnTo>
                <a:cubicBezTo>
                  <a:pt x="13613" y="6795"/>
                  <a:pt x="13597" y="7020"/>
                  <a:pt x="13585" y="7248"/>
                </a:cubicBezTo>
                <a:cubicBezTo>
                  <a:pt x="13473" y="7128"/>
                  <a:pt x="13346" y="7023"/>
                  <a:pt x="13207" y="6938"/>
                </a:cubicBezTo>
                <a:cubicBezTo>
                  <a:pt x="13368" y="6841"/>
                  <a:pt x="13511" y="6718"/>
                  <a:pt x="13632" y="6575"/>
                </a:cubicBezTo>
                <a:close/>
                <a:moveTo>
                  <a:pt x="12482" y="2558"/>
                </a:moveTo>
                <a:cubicBezTo>
                  <a:pt x="13408" y="2558"/>
                  <a:pt x="14191" y="3376"/>
                  <a:pt x="13972" y="4345"/>
                </a:cubicBezTo>
                <a:cubicBezTo>
                  <a:pt x="13946" y="4464"/>
                  <a:pt x="13920" y="4584"/>
                  <a:pt x="13896" y="4705"/>
                </a:cubicBezTo>
                <a:cubicBezTo>
                  <a:pt x="13619" y="4096"/>
                  <a:pt x="13005" y="3671"/>
                  <a:pt x="12296" y="3671"/>
                </a:cubicBezTo>
                <a:cubicBezTo>
                  <a:pt x="12153" y="3671"/>
                  <a:pt x="12040" y="3786"/>
                  <a:pt x="12040" y="3927"/>
                </a:cubicBezTo>
                <a:cubicBezTo>
                  <a:pt x="12040" y="4069"/>
                  <a:pt x="12153" y="4182"/>
                  <a:pt x="12296" y="4182"/>
                </a:cubicBezTo>
                <a:cubicBezTo>
                  <a:pt x="12982" y="4182"/>
                  <a:pt x="13543" y="4743"/>
                  <a:pt x="13543" y="5430"/>
                </a:cubicBezTo>
                <a:cubicBezTo>
                  <a:pt x="13543" y="6118"/>
                  <a:pt x="12982" y="6677"/>
                  <a:pt x="12296" y="6677"/>
                </a:cubicBezTo>
                <a:cubicBezTo>
                  <a:pt x="12288" y="6677"/>
                  <a:pt x="12280" y="6677"/>
                  <a:pt x="12272" y="6680"/>
                </a:cubicBezTo>
                <a:cubicBezTo>
                  <a:pt x="12061" y="6699"/>
                  <a:pt x="10769" y="6988"/>
                  <a:pt x="8910" y="6988"/>
                </a:cubicBezTo>
                <a:cubicBezTo>
                  <a:pt x="7955" y="6988"/>
                  <a:pt x="6851" y="6912"/>
                  <a:pt x="5666" y="6683"/>
                </a:cubicBezTo>
                <a:cubicBezTo>
                  <a:pt x="5650" y="6680"/>
                  <a:pt x="5634" y="6679"/>
                  <a:pt x="5618" y="6679"/>
                </a:cubicBezTo>
                <a:cubicBezTo>
                  <a:pt x="5513" y="6679"/>
                  <a:pt x="5417" y="6743"/>
                  <a:pt x="5378" y="6845"/>
                </a:cubicBezTo>
                <a:cubicBezTo>
                  <a:pt x="5322" y="6993"/>
                  <a:pt x="5415" y="7156"/>
                  <a:pt x="5567" y="7186"/>
                </a:cubicBezTo>
                <a:cubicBezTo>
                  <a:pt x="6635" y="7396"/>
                  <a:pt x="7741" y="7502"/>
                  <a:pt x="8877" y="7502"/>
                </a:cubicBezTo>
                <a:cubicBezTo>
                  <a:pt x="8885" y="7502"/>
                  <a:pt x="8894" y="7502"/>
                  <a:pt x="8902" y="7502"/>
                </a:cubicBezTo>
                <a:lnTo>
                  <a:pt x="8928" y="7502"/>
                </a:lnTo>
                <a:cubicBezTo>
                  <a:pt x="10052" y="7502"/>
                  <a:pt x="11183" y="7398"/>
                  <a:pt x="12316" y="7192"/>
                </a:cubicBezTo>
                <a:cubicBezTo>
                  <a:pt x="12995" y="7203"/>
                  <a:pt x="13540" y="7759"/>
                  <a:pt x="13540" y="8439"/>
                </a:cubicBezTo>
                <a:cubicBezTo>
                  <a:pt x="13540" y="9126"/>
                  <a:pt x="12981" y="9687"/>
                  <a:pt x="12293" y="9687"/>
                </a:cubicBezTo>
                <a:cubicBezTo>
                  <a:pt x="12125" y="9687"/>
                  <a:pt x="11003" y="9994"/>
                  <a:pt x="9088" y="9994"/>
                </a:cubicBezTo>
                <a:cubicBezTo>
                  <a:pt x="8135" y="9994"/>
                  <a:pt x="6985" y="9918"/>
                  <a:pt x="5659" y="9690"/>
                </a:cubicBezTo>
                <a:cubicBezTo>
                  <a:pt x="5644" y="9687"/>
                  <a:pt x="5630" y="9686"/>
                  <a:pt x="5616" y="9686"/>
                </a:cubicBezTo>
                <a:cubicBezTo>
                  <a:pt x="5493" y="9686"/>
                  <a:pt x="5385" y="9774"/>
                  <a:pt x="5363" y="9899"/>
                </a:cubicBezTo>
                <a:cubicBezTo>
                  <a:pt x="5339" y="10038"/>
                  <a:pt x="5432" y="10170"/>
                  <a:pt x="5572" y="10195"/>
                </a:cubicBezTo>
                <a:cubicBezTo>
                  <a:pt x="6779" y="10403"/>
                  <a:pt x="7935" y="10508"/>
                  <a:pt x="9057" y="10508"/>
                </a:cubicBezTo>
                <a:cubicBezTo>
                  <a:pt x="10173" y="10508"/>
                  <a:pt x="11254" y="10404"/>
                  <a:pt x="12319" y="10200"/>
                </a:cubicBezTo>
                <a:cubicBezTo>
                  <a:pt x="12812" y="10192"/>
                  <a:pt x="13256" y="9981"/>
                  <a:pt x="13571" y="9648"/>
                </a:cubicBezTo>
                <a:lnTo>
                  <a:pt x="13571" y="9648"/>
                </a:lnTo>
                <a:cubicBezTo>
                  <a:pt x="13590" y="10102"/>
                  <a:pt x="13644" y="10650"/>
                  <a:pt x="13318" y="11360"/>
                </a:cubicBezTo>
                <a:cubicBezTo>
                  <a:pt x="13171" y="11487"/>
                  <a:pt x="12350" y="11696"/>
                  <a:pt x="10614" y="11774"/>
                </a:cubicBezTo>
                <a:cubicBezTo>
                  <a:pt x="10182" y="11793"/>
                  <a:pt x="9739" y="11803"/>
                  <a:pt x="9298" y="11803"/>
                </a:cubicBezTo>
                <a:cubicBezTo>
                  <a:pt x="8195" y="11803"/>
                  <a:pt x="7114" y="11743"/>
                  <a:pt x="6291" y="11631"/>
                </a:cubicBezTo>
                <a:cubicBezTo>
                  <a:pt x="5059" y="11464"/>
                  <a:pt x="4839" y="11244"/>
                  <a:pt x="4811" y="11207"/>
                </a:cubicBezTo>
                <a:cubicBezTo>
                  <a:pt x="4831" y="10432"/>
                  <a:pt x="4823" y="9632"/>
                  <a:pt x="4761" y="8842"/>
                </a:cubicBezTo>
                <a:cubicBezTo>
                  <a:pt x="4958" y="8737"/>
                  <a:pt x="5099" y="8702"/>
                  <a:pt x="5315" y="8702"/>
                </a:cubicBezTo>
                <a:cubicBezTo>
                  <a:pt x="5749" y="8702"/>
                  <a:pt x="6486" y="8843"/>
                  <a:pt x="8573" y="8848"/>
                </a:cubicBezTo>
                <a:cubicBezTo>
                  <a:pt x="8670" y="8849"/>
                  <a:pt x="8769" y="8850"/>
                  <a:pt x="8871" y="8850"/>
                </a:cubicBezTo>
                <a:cubicBezTo>
                  <a:pt x="10234" y="8850"/>
                  <a:pt x="11962" y="8757"/>
                  <a:pt x="12136" y="8672"/>
                </a:cubicBezTo>
                <a:cubicBezTo>
                  <a:pt x="12383" y="8551"/>
                  <a:pt x="12291" y="8184"/>
                  <a:pt x="12026" y="8184"/>
                </a:cubicBezTo>
                <a:cubicBezTo>
                  <a:pt x="12018" y="8184"/>
                  <a:pt x="12010" y="8184"/>
                  <a:pt x="12001" y="8185"/>
                </a:cubicBezTo>
                <a:cubicBezTo>
                  <a:pt x="10899" y="8283"/>
                  <a:pt x="9800" y="8334"/>
                  <a:pt x="8711" y="8334"/>
                </a:cubicBezTo>
                <a:cubicBezTo>
                  <a:pt x="8664" y="8334"/>
                  <a:pt x="8616" y="8334"/>
                  <a:pt x="8569" y="8334"/>
                </a:cubicBezTo>
                <a:cubicBezTo>
                  <a:pt x="6827" y="8314"/>
                  <a:pt x="5435" y="8183"/>
                  <a:pt x="5346" y="8183"/>
                </a:cubicBezTo>
                <a:cubicBezTo>
                  <a:pt x="5102" y="8183"/>
                  <a:pt x="4873" y="8115"/>
                  <a:pt x="4673" y="7985"/>
                </a:cubicBezTo>
                <a:cubicBezTo>
                  <a:pt x="4589" y="7354"/>
                  <a:pt x="4473" y="6769"/>
                  <a:pt x="4318" y="6226"/>
                </a:cubicBezTo>
                <a:cubicBezTo>
                  <a:pt x="4548" y="5898"/>
                  <a:pt x="4921" y="5696"/>
                  <a:pt x="5322" y="5689"/>
                </a:cubicBezTo>
                <a:cubicBezTo>
                  <a:pt x="6491" y="5906"/>
                  <a:pt x="7659" y="6033"/>
                  <a:pt x="8832" y="6033"/>
                </a:cubicBezTo>
                <a:cubicBezTo>
                  <a:pt x="8854" y="6033"/>
                  <a:pt x="8875" y="6033"/>
                  <a:pt x="8896" y="6033"/>
                </a:cubicBezTo>
                <a:cubicBezTo>
                  <a:pt x="8901" y="6033"/>
                  <a:pt x="8907" y="6033"/>
                  <a:pt x="8912" y="6033"/>
                </a:cubicBezTo>
                <a:cubicBezTo>
                  <a:pt x="10208" y="6033"/>
                  <a:pt x="11503" y="5849"/>
                  <a:pt x="12094" y="5678"/>
                </a:cubicBezTo>
                <a:cubicBezTo>
                  <a:pt x="12384" y="5596"/>
                  <a:pt x="12306" y="5174"/>
                  <a:pt x="12032" y="5174"/>
                </a:cubicBezTo>
                <a:cubicBezTo>
                  <a:pt x="12012" y="5174"/>
                  <a:pt x="11990" y="5177"/>
                  <a:pt x="11967" y="5182"/>
                </a:cubicBezTo>
                <a:cubicBezTo>
                  <a:pt x="10838" y="5434"/>
                  <a:pt x="9762" y="5518"/>
                  <a:pt x="8817" y="5518"/>
                </a:cubicBezTo>
                <a:cubicBezTo>
                  <a:pt x="6917" y="5518"/>
                  <a:pt x="5547" y="5177"/>
                  <a:pt x="5346" y="5177"/>
                </a:cubicBezTo>
                <a:cubicBezTo>
                  <a:pt x="4658" y="5177"/>
                  <a:pt x="4098" y="4616"/>
                  <a:pt x="4098" y="3930"/>
                </a:cubicBezTo>
                <a:cubicBezTo>
                  <a:pt x="4098" y="3242"/>
                  <a:pt x="4658" y="2682"/>
                  <a:pt x="5346" y="2682"/>
                </a:cubicBezTo>
                <a:lnTo>
                  <a:pt x="5358" y="2682"/>
                </a:lnTo>
                <a:cubicBezTo>
                  <a:pt x="5377" y="2690"/>
                  <a:pt x="5394" y="2695"/>
                  <a:pt x="5411" y="2702"/>
                </a:cubicBezTo>
                <a:cubicBezTo>
                  <a:pt x="6473" y="3174"/>
                  <a:pt x="7543" y="3410"/>
                  <a:pt x="8613" y="3410"/>
                </a:cubicBezTo>
                <a:cubicBezTo>
                  <a:pt x="8885" y="3410"/>
                  <a:pt x="9157" y="3395"/>
                  <a:pt x="9429" y="3364"/>
                </a:cubicBezTo>
                <a:lnTo>
                  <a:pt x="9429" y="3364"/>
                </a:lnTo>
                <a:cubicBezTo>
                  <a:pt x="9128" y="3624"/>
                  <a:pt x="8741" y="3826"/>
                  <a:pt x="8309" y="3834"/>
                </a:cubicBezTo>
                <a:cubicBezTo>
                  <a:pt x="7445" y="3814"/>
                  <a:pt x="6554" y="3761"/>
                  <a:pt x="5637" y="3674"/>
                </a:cubicBezTo>
                <a:cubicBezTo>
                  <a:pt x="5628" y="3673"/>
                  <a:pt x="5620" y="3673"/>
                  <a:pt x="5612" y="3673"/>
                </a:cubicBezTo>
                <a:cubicBezTo>
                  <a:pt x="5481" y="3673"/>
                  <a:pt x="5371" y="3772"/>
                  <a:pt x="5358" y="3903"/>
                </a:cubicBezTo>
                <a:cubicBezTo>
                  <a:pt x="5346" y="4046"/>
                  <a:pt x="5449" y="4170"/>
                  <a:pt x="5589" y="4182"/>
                </a:cubicBezTo>
                <a:cubicBezTo>
                  <a:pt x="6755" y="4293"/>
                  <a:pt x="7939" y="4356"/>
                  <a:pt x="9112" y="4356"/>
                </a:cubicBezTo>
                <a:cubicBezTo>
                  <a:pt x="9750" y="4356"/>
                  <a:pt x="10386" y="4337"/>
                  <a:pt x="11013" y="4297"/>
                </a:cubicBezTo>
                <a:cubicBezTo>
                  <a:pt x="11154" y="4288"/>
                  <a:pt x="11261" y="4167"/>
                  <a:pt x="11253" y="4026"/>
                </a:cubicBezTo>
                <a:cubicBezTo>
                  <a:pt x="11244" y="3890"/>
                  <a:pt x="11131" y="3785"/>
                  <a:pt x="10996" y="3785"/>
                </a:cubicBezTo>
                <a:cubicBezTo>
                  <a:pt x="10991" y="3785"/>
                  <a:pt x="10986" y="3785"/>
                  <a:pt x="10982" y="3786"/>
                </a:cubicBezTo>
                <a:cubicBezTo>
                  <a:pt x="10549" y="3814"/>
                  <a:pt x="10108" y="3831"/>
                  <a:pt x="9657" y="3838"/>
                </a:cubicBezTo>
                <a:cubicBezTo>
                  <a:pt x="9891" y="3654"/>
                  <a:pt x="10087" y="3439"/>
                  <a:pt x="10236" y="3228"/>
                </a:cubicBezTo>
                <a:cubicBezTo>
                  <a:pt x="10765" y="3110"/>
                  <a:pt x="11292" y="2935"/>
                  <a:pt x="11818" y="2701"/>
                </a:cubicBezTo>
                <a:cubicBezTo>
                  <a:pt x="12040" y="2603"/>
                  <a:pt x="12265" y="2558"/>
                  <a:pt x="12482" y="2558"/>
                </a:cubicBezTo>
                <a:close/>
                <a:moveTo>
                  <a:pt x="12482" y="0"/>
                </a:moveTo>
                <a:cubicBezTo>
                  <a:pt x="11924" y="0"/>
                  <a:pt x="11347" y="116"/>
                  <a:pt x="10780" y="367"/>
                </a:cubicBezTo>
                <a:cubicBezTo>
                  <a:pt x="10052" y="691"/>
                  <a:pt x="9333" y="853"/>
                  <a:pt x="8615" y="853"/>
                </a:cubicBezTo>
                <a:cubicBezTo>
                  <a:pt x="7896" y="853"/>
                  <a:pt x="7177" y="691"/>
                  <a:pt x="6449" y="367"/>
                </a:cubicBezTo>
                <a:cubicBezTo>
                  <a:pt x="5912" y="129"/>
                  <a:pt x="5331" y="10"/>
                  <a:pt x="4750" y="10"/>
                </a:cubicBezTo>
                <a:cubicBezTo>
                  <a:pt x="4230" y="10"/>
                  <a:pt x="3711" y="106"/>
                  <a:pt x="3224" y="297"/>
                </a:cubicBezTo>
                <a:cubicBezTo>
                  <a:pt x="1157" y="1113"/>
                  <a:pt x="1" y="3513"/>
                  <a:pt x="1205" y="5416"/>
                </a:cubicBezTo>
                <a:cubicBezTo>
                  <a:pt x="1529" y="5927"/>
                  <a:pt x="1783" y="6564"/>
                  <a:pt x="1957" y="7309"/>
                </a:cubicBezTo>
                <a:cubicBezTo>
                  <a:pt x="1986" y="7428"/>
                  <a:pt x="2091" y="7508"/>
                  <a:pt x="2208" y="7508"/>
                </a:cubicBezTo>
                <a:cubicBezTo>
                  <a:pt x="2227" y="7508"/>
                  <a:pt x="2246" y="7506"/>
                  <a:pt x="2265" y="7502"/>
                </a:cubicBezTo>
                <a:cubicBezTo>
                  <a:pt x="2403" y="7469"/>
                  <a:pt x="2488" y="7331"/>
                  <a:pt x="2457" y="7193"/>
                </a:cubicBezTo>
                <a:cubicBezTo>
                  <a:pt x="2270" y="6394"/>
                  <a:pt x="1994" y="5703"/>
                  <a:pt x="1639" y="5142"/>
                </a:cubicBezTo>
                <a:cubicBezTo>
                  <a:pt x="346" y="3100"/>
                  <a:pt x="2286" y="513"/>
                  <a:pt x="4750" y="513"/>
                </a:cubicBezTo>
                <a:cubicBezTo>
                  <a:pt x="5233" y="513"/>
                  <a:pt x="5738" y="613"/>
                  <a:pt x="6241" y="837"/>
                </a:cubicBezTo>
                <a:cubicBezTo>
                  <a:pt x="7041" y="1191"/>
                  <a:pt x="7829" y="1368"/>
                  <a:pt x="8616" y="1368"/>
                </a:cubicBezTo>
                <a:cubicBezTo>
                  <a:pt x="9403" y="1368"/>
                  <a:pt x="10191" y="1191"/>
                  <a:pt x="10989" y="837"/>
                </a:cubicBezTo>
                <a:cubicBezTo>
                  <a:pt x="11487" y="616"/>
                  <a:pt x="11993" y="515"/>
                  <a:pt x="12483" y="515"/>
                </a:cubicBezTo>
                <a:cubicBezTo>
                  <a:pt x="14643" y="515"/>
                  <a:pt x="16493" y="2479"/>
                  <a:pt x="15968" y="4801"/>
                </a:cubicBezTo>
                <a:cubicBezTo>
                  <a:pt x="15644" y="6234"/>
                  <a:pt x="15534" y="7892"/>
                  <a:pt x="15631" y="9868"/>
                </a:cubicBezTo>
                <a:cubicBezTo>
                  <a:pt x="15731" y="11912"/>
                  <a:pt x="14602" y="13788"/>
                  <a:pt x="12758" y="14649"/>
                </a:cubicBezTo>
                <a:cubicBezTo>
                  <a:pt x="12567" y="14738"/>
                  <a:pt x="12637" y="14791"/>
                  <a:pt x="12113" y="16364"/>
                </a:cubicBezTo>
                <a:cubicBezTo>
                  <a:pt x="12042" y="16499"/>
                  <a:pt x="11928" y="16759"/>
                  <a:pt x="11780" y="16759"/>
                </a:cubicBezTo>
                <a:cubicBezTo>
                  <a:pt x="11696" y="16756"/>
                  <a:pt x="11681" y="16762"/>
                  <a:pt x="11603" y="16621"/>
                </a:cubicBezTo>
                <a:cubicBezTo>
                  <a:pt x="11374" y="16201"/>
                  <a:pt x="11340" y="15873"/>
                  <a:pt x="11174" y="15298"/>
                </a:cubicBezTo>
                <a:cubicBezTo>
                  <a:pt x="10958" y="14490"/>
                  <a:pt x="11336" y="13618"/>
                  <a:pt x="12110" y="13259"/>
                </a:cubicBezTo>
                <a:cubicBezTo>
                  <a:pt x="13370" y="12671"/>
                  <a:pt x="14171" y="11377"/>
                  <a:pt x="14098" y="9942"/>
                </a:cubicBezTo>
                <a:cubicBezTo>
                  <a:pt x="13994" y="7827"/>
                  <a:pt x="14118" y="6036"/>
                  <a:pt x="14473" y="4463"/>
                </a:cubicBezTo>
                <a:cubicBezTo>
                  <a:pt x="14766" y="3157"/>
                  <a:pt x="13719" y="2049"/>
                  <a:pt x="12481" y="2049"/>
                </a:cubicBezTo>
                <a:cubicBezTo>
                  <a:pt x="12196" y="2049"/>
                  <a:pt x="11902" y="2108"/>
                  <a:pt x="11611" y="2236"/>
                </a:cubicBezTo>
                <a:cubicBezTo>
                  <a:pt x="10617" y="2677"/>
                  <a:pt x="9617" y="2897"/>
                  <a:pt x="8616" y="2897"/>
                </a:cubicBezTo>
                <a:cubicBezTo>
                  <a:pt x="7615" y="2897"/>
                  <a:pt x="6614" y="2677"/>
                  <a:pt x="5620" y="2236"/>
                </a:cubicBezTo>
                <a:cubicBezTo>
                  <a:pt x="5327" y="2106"/>
                  <a:pt x="5035" y="2049"/>
                  <a:pt x="4755" y="2049"/>
                </a:cubicBezTo>
                <a:cubicBezTo>
                  <a:pt x="3403" y="2049"/>
                  <a:pt x="2341" y="3385"/>
                  <a:pt x="2933" y="4320"/>
                </a:cubicBezTo>
                <a:cubicBezTo>
                  <a:pt x="3292" y="4889"/>
                  <a:pt x="3579" y="5529"/>
                  <a:pt x="3796" y="6257"/>
                </a:cubicBezTo>
                <a:cubicBezTo>
                  <a:pt x="3796" y="6259"/>
                  <a:pt x="3796" y="6262"/>
                  <a:pt x="3798" y="6263"/>
                </a:cubicBezTo>
                <a:cubicBezTo>
                  <a:pt x="4490" y="8605"/>
                  <a:pt x="4355" y="11521"/>
                  <a:pt x="4115" y="13951"/>
                </a:cubicBezTo>
                <a:cubicBezTo>
                  <a:pt x="4077" y="14346"/>
                  <a:pt x="3744" y="14643"/>
                  <a:pt x="3356" y="14643"/>
                </a:cubicBezTo>
                <a:cubicBezTo>
                  <a:pt x="3330" y="14643"/>
                  <a:pt x="3303" y="14642"/>
                  <a:pt x="3277" y="14639"/>
                </a:cubicBezTo>
                <a:cubicBezTo>
                  <a:pt x="2855" y="14599"/>
                  <a:pt x="2549" y="14221"/>
                  <a:pt x="2589" y="13801"/>
                </a:cubicBezTo>
                <a:cubicBezTo>
                  <a:pt x="2739" y="12257"/>
                  <a:pt x="2886" y="10249"/>
                  <a:pt x="2666" y="8410"/>
                </a:cubicBezTo>
                <a:cubicBezTo>
                  <a:pt x="2650" y="8280"/>
                  <a:pt x="2538" y="8183"/>
                  <a:pt x="2410" y="8183"/>
                </a:cubicBezTo>
                <a:cubicBezTo>
                  <a:pt x="2400" y="8183"/>
                  <a:pt x="2391" y="8184"/>
                  <a:pt x="2381" y="8185"/>
                </a:cubicBezTo>
                <a:cubicBezTo>
                  <a:pt x="2240" y="8202"/>
                  <a:pt x="2141" y="8329"/>
                  <a:pt x="2156" y="8470"/>
                </a:cubicBezTo>
                <a:cubicBezTo>
                  <a:pt x="2372" y="10260"/>
                  <a:pt x="2226" y="12231"/>
                  <a:pt x="2077" y="13750"/>
                </a:cubicBezTo>
                <a:cubicBezTo>
                  <a:pt x="2008" y="14452"/>
                  <a:pt x="2522" y="15079"/>
                  <a:pt x="3224" y="15149"/>
                </a:cubicBezTo>
                <a:cubicBezTo>
                  <a:pt x="3267" y="15153"/>
                  <a:pt x="3309" y="15155"/>
                  <a:pt x="3351" y="15155"/>
                </a:cubicBezTo>
                <a:cubicBezTo>
                  <a:pt x="3999" y="15155"/>
                  <a:pt x="4556" y="14660"/>
                  <a:pt x="4622" y="14002"/>
                </a:cubicBezTo>
                <a:cubicBezTo>
                  <a:pt x="4699" y="13207"/>
                  <a:pt x="4757" y="12477"/>
                  <a:pt x="4788" y="11797"/>
                </a:cubicBezTo>
                <a:cubicBezTo>
                  <a:pt x="5279" y="12023"/>
                  <a:pt x="6148" y="12140"/>
                  <a:pt x="6686" y="12194"/>
                </a:cubicBezTo>
                <a:cubicBezTo>
                  <a:pt x="7456" y="12274"/>
                  <a:pt x="8377" y="12315"/>
                  <a:pt x="9299" y="12315"/>
                </a:cubicBezTo>
                <a:cubicBezTo>
                  <a:pt x="9906" y="12315"/>
                  <a:pt x="10517" y="12298"/>
                  <a:pt x="11089" y="12261"/>
                </a:cubicBezTo>
                <a:cubicBezTo>
                  <a:pt x="11639" y="12225"/>
                  <a:pt x="12338" y="12160"/>
                  <a:pt x="12877" y="12045"/>
                </a:cubicBezTo>
                <a:lnTo>
                  <a:pt x="12877" y="12045"/>
                </a:lnTo>
                <a:cubicBezTo>
                  <a:pt x="12502" y="12479"/>
                  <a:pt x="12152" y="12659"/>
                  <a:pt x="11825" y="12825"/>
                </a:cubicBezTo>
                <a:cubicBezTo>
                  <a:pt x="10886" y="13299"/>
                  <a:pt x="10402" y="14393"/>
                  <a:pt x="10678" y="15428"/>
                </a:cubicBezTo>
                <a:cubicBezTo>
                  <a:pt x="10839" y="15980"/>
                  <a:pt x="10882" y="16370"/>
                  <a:pt x="11154" y="16864"/>
                </a:cubicBezTo>
                <a:cubicBezTo>
                  <a:pt x="11259" y="17055"/>
                  <a:pt x="11400" y="17258"/>
                  <a:pt x="11755" y="17267"/>
                </a:cubicBezTo>
                <a:cubicBezTo>
                  <a:pt x="11764" y="17268"/>
                  <a:pt x="11772" y="17268"/>
                  <a:pt x="11781" y="17268"/>
                </a:cubicBezTo>
                <a:cubicBezTo>
                  <a:pt x="12178" y="17268"/>
                  <a:pt x="12386" y="16957"/>
                  <a:pt x="12562" y="16601"/>
                </a:cubicBezTo>
                <a:cubicBezTo>
                  <a:pt x="12616" y="16491"/>
                  <a:pt x="12520" y="16747"/>
                  <a:pt x="13058" y="15068"/>
                </a:cubicBezTo>
                <a:cubicBezTo>
                  <a:pt x="15042" y="14103"/>
                  <a:pt x="16249" y="12061"/>
                  <a:pt x="16140" y="9838"/>
                </a:cubicBezTo>
                <a:cubicBezTo>
                  <a:pt x="16046" y="7912"/>
                  <a:pt x="16151" y="6298"/>
                  <a:pt x="16466" y="4911"/>
                </a:cubicBezTo>
                <a:cubicBezTo>
                  <a:pt x="17067" y="2255"/>
                  <a:pt x="14952" y="0"/>
                  <a:pt x="12482" y="0"/>
                </a:cubicBezTo>
                <a:close/>
              </a:path>
            </a:pathLst>
          </a:custGeom>
          <a:solidFill>
            <a:srgbClr val="5F7D95"/>
          </a:solid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D9E0"/>
              </a:solidFill>
            </a:endParaRPr>
          </a:p>
        </p:txBody>
      </p:sp>
      <p:sp>
        <p:nvSpPr>
          <p:cNvPr id="3" name="TextBox 2">
            <a:extLst>
              <a:ext uri="{FF2B5EF4-FFF2-40B4-BE49-F238E27FC236}">
                <a16:creationId xmlns:a16="http://schemas.microsoft.com/office/drawing/2014/main" id="{92542103-4777-40BC-8549-482F74056609}"/>
              </a:ext>
            </a:extLst>
          </p:cNvPr>
          <p:cNvSpPr txBox="1"/>
          <p:nvPr/>
        </p:nvSpPr>
        <p:spPr>
          <a:xfrm>
            <a:off x="5472333" y="2455563"/>
            <a:ext cx="1532792" cy="307777"/>
          </a:xfrm>
          <a:prstGeom prst="rect">
            <a:avLst/>
          </a:prstGeom>
          <a:noFill/>
        </p:spPr>
        <p:txBody>
          <a:bodyPr wrap="none" rtlCol="0">
            <a:spAutoFit/>
          </a:bodyPr>
          <a:lstStyle/>
          <a:p>
            <a:r>
              <a:rPr lang="en-IN" b="1" dirty="0">
                <a:solidFill>
                  <a:schemeClr val="bg1"/>
                </a:solidFill>
              </a:rPr>
              <a:t>STUDY DESIGN</a:t>
            </a:r>
          </a:p>
        </p:txBody>
      </p:sp>
      <p:sp>
        <p:nvSpPr>
          <p:cNvPr id="4" name="TextBox 3">
            <a:extLst>
              <a:ext uri="{FF2B5EF4-FFF2-40B4-BE49-F238E27FC236}">
                <a16:creationId xmlns:a16="http://schemas.microsoft.com/office/drawing/2014/main" id="{F0F69B2D-44B9-4A75-91E6-2C21064E07BE}"/>
              </a:ext>
            </a:extLst>
          </p:cNvPr>
          <p:cNvSpPr txBox="1"/>
          <p:nvPr/>
        </p:nvSpPr>
        <p:spPr>
          <a:xfrm>
            <a:off x="5477097" y="2746042"/>
            <a:ext cx="2946903" cy="271100"/>
          </a:xfrm>
          <a:prstGeom prst="rect">
            <a:avLst/>
          </a:prstGeom>
          <a:noFill/>
        </p:spPr>
        <p:txBody>
          <a:bodyPr wrap="square" rtlCol="0">
            <a:spAutoFit/>
          </a:bodyPr>
          <a:lstStyle/>
          <a:p>
            <a:pPr>
              <a:lnSpc>
                <a:spcPct val="115000"/>
              </a:lnSpc>
            </a:pPr>
            <a:r>
              <a:rPr lang="en-IN" sz="1100" dirty="0">
                <a:solidFill>
                  <a:schemeClr val="bg1"/>
                </a:solidFill>
                <a:effectLst/>
                <a:latin typeface="Helvetica" pitchFamily="50" charset="0"/>
                <a:ea typeface="Arial" panose="020B0604020202020204" pitchFamily="34" charset="0"/>
              </a:rPr>
              <a:t>Cohort Forward Directional Study Design</a:t>
            </a:r>
            <a:endParaRPr lang="en-IN" sz="1100" dirty="0">
              <a:solidFill>
                <a:schemeClr val="bg1"/>
              </a:solidFill>
              <a:effectLst/>
              <a:latin typeface="Arial" panose="020B0604020202020204" pitchFamily="34" charset="0"/>
              <a:ea typeface="Arial" panose="020B0604020202020204" pitchFamily="34" charset="0"/>
            </a:endParaRPr>
          </a:p>
        </p:txBody>
      </p:sp>
      <p:cxnSp>
        <p:nvCxnSpPr>
          <p:cNvPr id="6" name="Straight Connector 5">
            <a:extLst>
              <a:ext uri="{FF2B5EF4-FFF2-40B4-BE49-F238E27FC236}">
                <a16:creationId xmlns:a16="http://schemas.microsoft.com/office/drawing/2014/main" id="{FD54EAE3-D607-4928-AE9E-88A5E3A569D8}"/>
              </a:ext>
            </a:extLst>
          </p:cNvPr>
          <p:cNvCxnSpPr/>
          <p:nvPr/>
        </p:nvCxnSpPr>
        <p:spPr>
          <a:xfrm>
            <a:off x="5549395" y="2332074"/>
            <a:ext cx="3194996"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917107E-08EA-4A17-B0F3-28D4109BC603}"/>
              </a:ext>
            </a:extLst>
          </p:cNvPr>
          <p:cNvCxnSpPr/>
          <p:nvPr/>
        </p:nvCxnSpPr>
        <p:spPr>
          <a:xfrm>
            <a:off x="5550195" y="3194606"/>
            <a:ext cx="3194996"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3DA5A93-E9A8-4C23-9293-D7991D2913B2}"/>
              </a:ext>
            </a:extLst>
          </p:cNvPr>
          <p:cNvSpPr txBox="1"/>
          <p:nvPr/>
        </p:nvSpPr>
        <p:spPr>
          <a:xfrm>
            <a:off x="5472333" y="943537"/>
            <a:ext cx="2228495" cy="307777"/>
          </a:xfrm>
          <a:prstGeom prst="rect">
            <a:avLst/>
          </a:prstGeom>
          <a:noFill/>
        </p:spPr>
        <p:txBody>
          <a:bodyPr wrap="none" rtlCol="0">
            <a:spAutoFit/>
          </a:bodyPr>
          <a:lstStyle/>
          <a:p>
            <a:r>
              <a:rPr lang="en-IN" b="1" dirty="0">
                <a:solidFill>
                  <a:schemeClr val="bg1"/>
                </a:solidFill>
              </a:rPr>
              <a:t>PROBLEM STATEMENT</a:t>
            </a:r>
          </a:p>
        </p:txBody>
      </p:sp>
      <p:sp>
        <p:nvSpPr>
          <p:cNvPr id="9" name="TextBox 8">
            <a:extLst>
              <a:ext uri="{FF2B5EF4-FFF2-40B4-BE49-F238E27FC236}">
                <a16:creationId xmlns:a16="http://schemas.microsoft.com/office/drawing/2014/main" id="{E0019B59-6875-4297-BEFB-423CE50FD8A0}"/>
              </a:ext>
            </a:extLst>
          </p:cNvPr>
          <p:cNvSpPr txBox="1"/>
          <p:nvPr/>
        </p:nvSpPr>
        <p:spPr>
          <a:xfrm>
            <a:off x="5528872" y="3990724"/>
            <a:ext cx="1082348" cy="307777"/>
          </a:xfrm>
          <a:prstGeom prst="rect">
            <a:avLst/>
          </a:prstGeom>
          <a:noFill/>
        </p:spPr>
        <p:txBody>
          <a:bodyPr wrap="none" rtlCol="0">
            <a:spAutoFit/>
          </a:bodyPr>
          <a:lstStyle/>
          <a:p>
            <a:r>
              <a:rPr lang="en-IN" b="1" dirty="0">
                <a:solidFill>
                  <a:schemeClr val="bg1"/>
                </a:solidFill>
              </a:rPr>
              <a:t>METHODS</a:t>
            </a:r>
          </a:p>
        </p:txBody>
      </p:sp>
      <p:sp>
        <p:nvSpPr>
          <p:cNvPr id="10" name="TextBox 9">
            <a:extLst>
              <a:ext uri="{FF2B5EF4-FFF2-40B4-BE49-F238E27FC236}">
                <a16:creationId xmlns:a16="http://schemas.microsoft.com/office/drawing/2014/main" id="{C7A07A78-2A0F-4517-ACC5-56E43D304E45}"/>
              </a:ext>
            </a:extLst>
          </p:cNvPr>
          <p:cNvSpPr txBox="1"/>
          <p:nvPr/>
        </p:nvSpPr>
        <p:spPr>
          <a:xfrm>
            <a:off x="5531673" y="4288037"/>
            <a:ext cx="2946903" cy="855299"/>
          </a:xfrm>
          <a:prstGeom prst="rect">
            <a:avLst/>
          </a:prstGeom>
          <a:noFill/>
        </p:spPr>
        <p:txBody>
          <a:bodyPr wrap="square" rtlCol="0">
            <a:spAutoFit/>
          </a:bodyPr>
          <a:lstStyle/>
          <a:p>
            <a:pPr marL="171450" indent="-171450">
              <a:lnSpc>
                <a:spcPct val="115000"/>
              </a:lnSpc>
              <a:buClr>
                <a:schemeClr val="bg1"/>
              </a:buClr>
              <a:buFont typeface="Arial" panose="020B0604020202020204" pitchFamily="34" charset="0"/>
              <a:buChar char="•"/>
            </a:pPr>
            <a:r>
              <a:rPr lang="en-IN" sz="1100" dirty="0">
                <a:solidFill>
                  <a:schemeClr val="bg1"/>
                </a:solidFill>
                <a:latin typeface="Helvetica" pitchFamily="50" charset="0"/>
              </a:rPr>
              <a:t>Patient Selection</a:t>
            </a:r>
          </a:p>
          <a:p>
            <a:pPr marL="171450" indent="-171450">
              <a:lnSpc>
                <a:spcPct val="115000"/>
              </a:lnSpc>
              <a:buClr>
                <a:schemeClr val="bg1"/>
              </a:buClr>
              <a:buFont typeface="Arial" panose="020B0604020202020204" pitchFamily="34" charset="0"/>
              <a:buChar char="•"/>
            </a:pPr>
            <a:r>
              <a:rPr lang="en-IN" sz="1100" dirty="0">
                <a:solidFill>
                  <a:schemeClr val="bg1"/>
                </a:solidFill>
                <a:latin typeface="Helvetica" pitchFamily="50" charset="0"/>
              </a:rPr>
              <a:t>Stratification and Randomization</a:t>
            </a:r>
          </a:p>
          <a:p>
            <a:pPr marL="171450" indent="-171450">
              <a:lnSpc>
                <a:spcPct val="115000"/>
              </a:lnSpc>
              <a:buClr>
                <a:schemeClr val="bg1"/>
              </a:buClr>
              <a:buFont typeface="Arial" panose="020B0604020202020204" pitchFamily="34" charset="0"/>
              <a:buChar char="•"/>
            </a:pPr>
            <a:r>
              <a:rPr lang="en-IN" sz="1100" dirty="0">
                <a:solidFill>
                  <a:schemeClr val="bg1"/>
                </a:solidFill>
                <a:latin typeface="Helvetica" pitchFamily="50" charset="0"/>
              </a:rPr>
              <a:t>Statistical Analysis</a:t>
            </a:r>
          </a:p>
          <a:p>
            <a:pPr marL="171450" indent="-171450">
              <a:lnSpc>
                <a:spcPct val="115000"/>
              </a:lnSpc>
              <a:buFont typeface="Arial" panose="020B0604020202020204" pitchFamily="34" charset="0"/>
              <a:buChar char="•"/>
            </a:pPr>
            <a:endParaRPr lang="en-IN" sz="1100" dirty="0">
              <a:solidFill>
                <a:schemeClr val="bg1"/>
              </a:solidFill>
              <a:effectLst/>
              <a:latin typeface="Helvetica" pitchFamily="50" charset="0"/>
              <a:ea typeface="Arial" panose="020B0604020202020204" pitchFamily="34" charset="0"/>
            </a:endParaRPr>
          </a:p>
        </p:txBody>
      </p:sp>
      <p:sp>
        <p:nvSpPr>
          <p:cNvPr id="12" name="Google Shape;360;p30">
            <a:extLst>
              <a:ext uri="{FF2B5EF4-FFF2-40B4-BE49-F238E27FC236}">
                <a16:creationId xmlns:a16="http://schemas.microsoft.com/office/drawing/2014/main" id="{0BD61B23-4447-4462-9179-9DE3612D12AE}"/>
              </a:ext>
            </a:extLst>
          </p:cNvPr>
          <p:cNvSpPr/>
          <p:nvPr/>
        </p:nvSpPr>
        <p:spPr>
          <a:xfrm>
            <a:off x="4266983" y="414621"/>
            <a:ext cx="5676382" cy="6007867"/>
          </a:xfrm>
          <a:prstGeom prst="rect">
            <a:avLst/>
          </a:prstGeom>
          <a:solidFill>
            <a:schemeClr val="tx2">
              <a:lumMod val="25000"/>
              <a:alpha val="14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orbel"/>
              <a:ea typeface="Corbel"/>
              <a:cs typeface="Corbel"/>
              <a:sym typeface="Corbel"/>
            </a:endParaRPr>
          </a:p>
        </p:txBody>
      </p:sp>
      <p:cxnSp>
        <p:nvCxnSpPr>
          <p:cNvPr id="16" name="Straight Connector 15">
            <a:extLst>
              <a:ext uri="{FF2B5EF4-FFF2-40B4-BE49-F238E27FC236}">
                <a16:creationId xmlns:a16="http://schemas.microsoft.com/office/drawing/2014/main" id="{DA2111B1-0EDD-4457-80F6-AA7187B02630}"/>
              </a:ext>
            </a:extLst>
          </p:cNvPr>
          <p:cNvCxnSpPr/>
          <p:nvPr/>
        </p:nvCxnSpPr>
        <p:spPr>
          <a:xfrm>
            <a:off x="5549395" y="3990724"/>
            <a:ext cx="3194996"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CEEB9CE-E399-44AF-A60D-B632AFB95A14}"/>
              </a:ext>
            </a:extLst>
          </p:cNvPr>
          <p:cNvSpPr txBox="1"/>
          <p:nvPr/>
        </p:nvSpPr>
        <p:spPr>
          <a:xfrm>
            <a:off x="5484315" y="3227372"/>
            <a:ext cx="954107" cy="307777"/>
          </a:xfrm>
          <a:prstGeom prst="rect">
            <a:avLst/>
          </a:prstGeom>
          <a:noFill/>
        </p:spPr>
        <p:txBody>
          <a:bodyPr wrap="none" rtlCol="0">
            <a:spAutoFit/>
          </a:bodyPr>
          <a:lstStyle/>
          <a:p>
            <a:r>
              <a:rPr lang="en-IN" b="1" dirty="0">
                <a:solidFill>
                  <a:schemeClr val="bg1"/>
                </a:solidFill>
              </a:rPr>
              <a:t>SOURCE</a:t>
            </a:r>
          </a:p>
        </p:txBody>
      </p:sp>
      <p:sp>
        <p:nvSpPr>
          <p:cNvPr id="20" name="TextBox 19">
            <a:extLst>
              <a:ext uri="{FF2B5EF4-FFF2-40B4-BE49-F238E27FC236}">
                <a16:creationId xmlns:a16="http://schemas.microsoft.com/office/drawing/2014/main" id="{35B906F7-152D-4858-801B-22063BBC606D}"/>
              </a:ext>
            </a:extLst>
          </p:cNvPr>
          <p:cNvSpPr txBox="1"/>
          <p:nvPr/>
        </p:nvSpPr>
        <p:spPr>
          <a:xfrm>
            <a:off x="5531673" y="3491919"/>
            <a:ext cx="3389279" cy="400110"/>
          </a:xfrm>
          <a:prstGeom prst="rect">
            <a:avLst/>
          </a:prstGeom>
          <a:noFill/>
        </p:spPr>
        <p:txBody>
          <a:bodyPr wrap="square">
            <a:spAutoFit/>
          </a:bodyPr>
          <a:lstStyle/>
          <a:p>
            <a:r>
              <a:rPr lang="en-US" sz="1000" b="0" i="0" dirty="0">
                <a:solidFill>
                  <a:schemeClr val="bg1"/>
                </a:solidFill>
                <a:effectLst/>
                <a:latin typeface="Helvetica" pitchFamily="50" charset="0"/>
              </a:rPr>
              <a:t>The North Central Cancer Treatment Group and the Mayo Clinic. J Clinical Oncology, 7:1447-1456, 1989.</a:t>
            </a:r>
            <a:endParaRPr lang="en-IN" sz="1000" dirty="0">
              <a:solidFill>
                <a:schemeClr val="bg1"/>
              </a:solidFill>
              <a:latin typeface="Helvetica" pitchFamily="50"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72A9"/>
        </a:solidFill>
        <a:effectLst/>
      </p:bgPr>
    </p:bg>
    <p:spTree>
      <p:nvGrpSpPr>
        <p:cNvPr id="1" name="Shape 140"/>
        <p:cNvGrpSpPr/>
        <p:nvPr/>
      </p:nvGrpSpPr>
      <p:grpSpPr>
        <a:xfrm>
          <a:off x="0" y="0"/>
          <a:ext cx="0" cy="0"/>
          <a:chOff x="0" y="0"/>
          <a:chExt cx="0" cy="0"/>
        </a:xfrm>
      </p:grpSpPr>
      <p:sp>
        <p:nvSpPr>
          <p:cNvPr id="174" name="Rectangle 173">
            <a:extLst>
              <a:ext uri="{FF2B5EF4-FFF2-40B4-BE49-F238E27FC236}">
                <a16:creationId xmlns:a16="http://schemas.microsoft.com/office/drawing/2014/main" id="{6290A8BD-C0FE-4D9F-B31A-DA7191744B5C}"/>
              </a:ext>
            </a:extLst>
          </p:cNvPr>
          <p:cNvSpPr/>
          <p:nvPr/>
        </p:nvSpPr>
        <p:spPr>
          <a:xfrm>
            <a:off x="-203523" y="2221183"/>
            <a:ext cx="9663781" cy="51435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 name="TextBox 2">
            <a:extLst>
              <a:ext uri="{FF2B5EF4-FFF2-40B4-BE49-F238E27FC236}">
                <a16:creationId xmlns:a16="http://schemas.microsoft.com/office/drawing/2014/main" id="{E03E5F13-59A2-49ED-B0F5-697C715E3BFB}"/>
              </a:ext>
            </a:extLst>
          </p:cNvPr>
          <p:cNvSpPr txBox="1"/>
          <p:nvPr/>
        </p:nvSpPr>
        <p:spPr>
          <a:xfrm>
            <a:off x="3275158" y="58209"/>
            <a:ext cx="3352800" cy="338554"/>
          </a:xfrm>
          <a:prstGeom prst="rect">
            <a:avLst/>
          </a:prstGeom>
          <a:noFill/>
        </p:spPr>
        <p:txBody>
          <a:bodyPr wrap="square" rtlCol="0">
            <a:spAutoFit/>
          </a:bodyPr>
          <a:lstStyle/>
          <a:p>
            <a:r>
              <a:rPr lang="en-IN" sz="1600" b="1" dirty="0">
                <a:solidFill>
                  <a:schemeClr val="bg1"/>
                </a:solidFill>
              </a:rPr>
              <a:t>DATA UNDERSTANDING</a:t>
            </a:r>
          </a:p>
        </p:txBody>
      </p:sp>
      <p:sp>
        <p:nvSpPr>
          <p:cNvPr id="37" name="Google Shape;142;p26">
            <a:extLst>
              <a:ext uri="{FF2B5EF4-FFF2-40B4-BE49-F238E27FC236}">
                <a16:creationId xmlns:a16="http://schemas.microsoft.com/office/drawing/2014/main" id="{38E02267-88FA-4400-BB41-82D0A507A36C}"/>
              </a:ext>
            </a:extLst>
          </p:cNvPr>
          <p:cNvSpPr/>
          <p:nvPr/>
        </p:nvSpPr>
        <p:spPr>
          <a:xfrm>
            <a:off x="8189249" y="295216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TIME</a:t>
            </a:r>
            <a:endParaRPr sz="1000" b="1" dirty="0">
              <a:solidFill>
                <a:srgbClr val="FFFFFF"/>
              </a:solidFill>
              <a:latin typeface="Bahnschrift" panose="020B0502040204020203" pitchFamily="34" charset="0"/>
            </a:endParaRPr>
          </a:p>
        </p:txBody>
      </p:sp>
      <p:sp>
        <p:nvSpPr>
          <p:cNvPr id="38" name="Google Shape;142;p26">
            <a:extLst>
              <a:ext uri="{FF2B5EF4-FFF2-40B4-BE49-F238E27FC236}">
                <a16:creationId xmlns:a16="http://schemas.microsoft.com/office/drawing/2014/main" id="{655F9733-02F7-4A4B-BF0F-4356A1F0EA4C}"/>
              </a:ext>
            </a:extLst>
          </p:cNvPr>
          <p:cNvSpPr/>
          <p:nvPr/>
        </p:nvSpPr>
        <p:spPr>
          <a:xfrm>
            <a:off x="351335" y="295722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PERFOR</a:t>
            </a:r>
            <a:endParaRPr sz="1000" b="1" dirty="0">
              <a:solidFill>
                <a:srgbClr val="FFFFFF"/>
              </a:solidFill>
              <a:latin typeface="Bahnschrift" panose="020B0502040204020203" pitchFamily="34" charset="0"/>
            </a:endParaRPr>
          </a:p>
        </p:txBody>
      </p:sp>
      <p:sp>
        <p:nvSpPr>
          <p:cNvPr id="39" name="Google Shape;142;p26">
            <a:extLst>
              <a:ext uri="{FF2B5EF4-FFF2-40B4-BE49-F238E27FC236}">
                <a16:creationId xmlns:a16="http://schemas.microsoft.com/office/drawing/2014/main" id="{756B6B98-9EF5-4F48-ACF6-974161680291}"/>
              </a:ext>
            </a:extLst>
          </p:cNvPr>
          <p:cNvSpPr/>
          <p:nvPr/>
        </p:nvSpPr>
        <p:spPr>
          <a:xfrm>
            <a:off x="1606093" y="2952168"/>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NODES</a:t>
            </a:r>
            <a:endParaRPr sz="1000" b="1" dirty="0">
              <a:solidFill>
                <a:srgbClr val="FFFFFF"/>
              </a:solidFill>
              <a:latin typeface="Bahnschrift" panose="020B0502040204020203" pitchFamily="34" charset="0"/>
            </a:endParaRPr>
          </a:p>
        </p:txBody>
      </p:sp>
      <p:sp>
        <p:nvSpPr>
          <p:cNvPr id="40" name="Google Shape;142;p26">
            <a:extLst>
              <a:ext uri="{FF2B5EF4-FFF2-40B4-BE49-F238E27FC236}">
                <a16:creationId xmlns:a16="http://schemas.microsoft.com/office/drawing/2014/main" id="{E30980CC-7793-4895-9D83-461B373352BE}"/>
              </a:ext>
            </a:extLst>
          </p:cNvPr>
          <p:cNvSpPr/>
          <p:nvPr/>
        </p:nvSpPr>
        <p:spPr>
          <a:xfrm>
            <a:off x="2917543" y="2952168"/>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NODE4</a:t>
            </a:r>
            <a:endParaRPr sz="1000" b="1" dirty="0">
              <a:solidFill>
                <a:srgbClr val="FFFFFF"/>
              </a:solidFill>
              <a:latin typeface="Bahnschrift" panose="020B0502040204020203" pitchFamily="34" charset="0"/>
            </a:endParaRPr>
          </a:p>
        </p:txBody>
      </p:sp>
      <p:sp>
        <p:nvSpPr>
          <p:cNvPr id="41" name="Google Shape;142;p26">
            <a:extLst>
              <a:ext uri="{FF2B5EF4-FFF2-40B4-BE49-F238E27FC236}">
                <a16:creationId xmlns:a16="http://schemas.microsoft.com/office/drawing/2014/main" id="{E336EFA4-BFF9-4D58-8691-E880776563CF}"/>
              </a:ext>
            </a:extLst>
          </p:cNvPr>
          <p:cNvSpPr/>
          <p:nvPr/>
        </p:nvSpPr>
        <p:spPr>
          <a:xfrm>
            <a:off x="4278711" y="2952168"/>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EXTENT</a:t>
            </a:r>
            <a:endParaRPr sz="1000" b="1" dirty="0">
              <a:solidFill>
                <a:srgbClr val="FFFFFF"/>
              </a:solidFill>
              <a:latin typeface="Bahnschrift" panose="020B0502040204020203" pitchFamily="34" charset="0"/>
            </a:endParaRPr>
          </a:p>
        </p:txBody>
      </p:sp>
      <p:sp>
        <p:nvSpPr>
          <p:cNvPr id="42" name="Google Shape;142;p26">
            <a:extLst>
              <a:ext uri="{FF2B5EF4-FFF2-40B4-BE49-F238E27FC236}">
                <a16:creationId xmlns:a16="http://schemas.microsoft.com/office/drawing/2014/main" id="{16D1140F-F970-41E2-A177-89D2C82D488C}"/>
              </a:ext>
            </a:extLst>
          </p:cNvPr>
          <p:cNvSpPr/>
          <p:nvPr/>
        </p:nvSpPr>
        <p:spPr>
          <a:xfrm>
            <a:off x="5644193" y="2952168"/>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DIFFER</a:t>
            </a:r>
            <a:endParaRPr sz="1000" b="1" dirty="0">
              <a:solidFill>
                <a:srgbClr val="FFFFFF"/>
              </a:solidFill>
              <a:latin typeface="Bahnschrift" panose="020B0502040204020203" pitchFamily="34" charset="0"/>
            </a:endParaRPr>
          </a:p>
        </p:txBody>
      </p:sp>
      <p:sp>
        <p:nvSpPr>
          <p:cNvPr id="43" name="Google Shape;142;p26">
            <a:extLst>
              <a:ext uri="{FF2B5EF4-FFF2-40B4-BE49-F238E27FC236}">
                <a16:creationId xmlns:a16="http://schemas.microsoft.com/office/drawing/2014/main" id="{7EECF196-E447-4FCF-8041-1BB5065F585E}"/>
              </a:ext>
            </a:extLst>
          </p:cNvPr>
          <p:cNvSpPr/>
          <p:nvPr/>
        </p:nvSpPr>
        <p:spPr>
          <a:xfrm>
            <a:off x="7009675" y="2952168"/>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SURG</a:t>
            </a:r>
            <a:endParaRPr sz="1000" b="1" dirty="0">
              <a:solidFill>
                <a:srgbClr val="FFFFFF"/>
              </a:solidFill>
              <a:latin typeface="Bahnschrift" panose="020B0502040204020203" pitchFamily="34" charset="0"/>
            </a:endParaRPr>
          </a:p>
        </p:txBody>
      </p:sp>
      <p:sp>
        <p:nvSpPr>
          <p:cNvPr id="44" name="Google Shape;142;p26">
            <a:extLst>
              <a:ext uri="{FF2B5EF4-FFF2-40B4-BE49-F238E27FC236}">
                <a16:creationId xmlns:a16="http://schemas.microsoft.com/office/drawing/2014/main" id="{38497C1E-0544-4544-86C4-698B43FD7347}"/>
              </a:ext>
            </a:extLst>
          </p:cNvPr>
          <p:cNvSpPr/>
          <p:nvPr/>
        </p:nvSpPr>
        <p:spPr>
          <a:xfrm>
            <a:off x="8189249" y="886406"/>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ADHERE</a:t>
            </a:r>
            <a:endParaRPr sz="1000" b="1" dirty="0">
              <a:solidFill>
                <a:srgbClr val="FFFFFF"/>
              </a:solidFill>
              <a:latin typeface="Bahnschrift" panose="020B0502040204020203" pitchFamily="34" charset="0"/>
            </a:endParaRPr>
          </a:p>
        </p:txBody>
      </p:sp>
      <p:sp>
        <p:nvSpPr>
          <p:cNvPr id="45" name="Google Shape;142;p26">
            <a:extLst>
              <a:ext uri="{FF2B5EF4-FFF2-40B4-BE49-F238E27FC236}">
                <a16:creationId xmlns:a16="http://schemas.microsoft.com/office/drawing/2014/main" id="{F34EAD28-0633-478B-9D0F-D18C8028832D}"/>
              </a:ext>
            </a:extLst>
          </p:cNvPr>
          <p:cNvSpPr/>
          <p:nvPr/>
        </p:nvSpPr>
        <p:spPr>
          <a:xfrm>
            <a:off x="351335" y="891466"/>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ETYPE</a:t>
            </a:r>
            <a:endParaRPr sz="1000" b="1" dirty="0">
              <a:solidFill>
                <a:srgbClr val="FFFFFF"/>
              </a:solidFill>
              <a:latin typeface="Bahnschrift" panose="020B0502040204020203" pitchFamily="34" charset="0"/>
            </a:endParaRPr>
          </a:p>
        </p:txBody>
      </p:sp>
      <p:sp>
        <p:nvSpPr>
          <p:cNvPr id="46" name="Google Shape;142;p26">
            <a:extLst>
              <a:ext uri="{FF2B5EF4-FFF2-40B4-BE49-F238E27FC236}">
                <a16:creationId xmlns:a16="http://schemas.microsoft.com/office/drawing/2014/main" id="{393244FB-09C8-48FB-8A3B-7974C2531595}"/>
              </a:ext>
            </a:extLst>
          </p:cNvPr>
          <p:cNvSpPr/>
          <p:nvPr/>
        </p:nvSpPr>
        <p:spPr>
          <a:xfrm>
            <a:off x="1606093" y="88640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STATUS</a:t>
            </a:r>
            <a:endParaRPr sz="1000" b="1" dirty="0">
              <a:solidFill>
                <a:srgbClr val="FFFFFF"/>
              </a:solidFill>
              <a:latin typeface="Bahnschrift" panose="020B0502040204020203" pitchFamily="34" charset="0"/>
            </a:endParaRPr>
          </a:p>
        </p:txBody>
      </p:sp>
      <p:sp>
        <p:nvSpPr>
          <p:cNvPr id="47" name="Google Shape;142;p26">
            <a:extLst>
              <a:ext uri="{FF2B5EF4-FFF2-40B4-BE49-F238E27FC236}">
                <a16:creationId xmlns:a16="http://schemas.microsoft.com/office/drawing/2014/main" id="{B657E454-FBFF-4C9A-96C9-5D8C52262F7E}"/>
              </a:ext>
            </a:extLst>
          </p:cNvPr>
          <p:cNvSpPr/>
          <p:nvPr/>
        </p:nvSpPr>
        <p:spPr>
          <a:xfrm>
            <a:off x="2917543" y="88640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RX</a:t>
            </a:r>
            <a:endParaRPr sz="1000" b="1" dirty="0">
              <a:solidFill>
                <a:srgbClr val="FFFFFF"/>
              </a:solidFill>
              <a:latin typeface="Bahnschrift" panose="020B0502040204020203" pitchFamily="34" charset="0"/>
            </a:endParaRPr>
          </a:p>
        </p:txBody>
      </p:sp>
      <p:sp>
        <p:nvSpPr>
          <p:cNvPr id="48" name="Google Shape;142;p26">
            <a:extLst>
              <a:ext uri="{FF2B5EF4-FFF2-40B4-BE49-F238E27FC236}">
                <a16:creationId xmlns:a16="http://schemas.microsoft.com/office/drawing/2014/main" id="{124E26D8-FB45-4298-9E4C-44C259B61E02}"/>
              </a:ext>
            </a:extLst>
          </p:cNvPr>
          <p:cNvSpPr/>
          <p:nvPr/>
        </p:nvSpPr>
        <p:spPr>
          <a:xfrm>
            <a:off x="4278711" y="88640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SEX</a:t>
            </a:r>
            <a:endParaRPr sz="1000" b="1" dirty="0">
              <a:solidFill>
                <a:srgbClr val="FFFFFF"/>
              </a:solidFill>
              <a:latin typeface="Bahnschrift" panose="020B0502040204020203" pitchFamily="34" charset="0"/>
            </a:endParaRPr>
          </a:p>
        </p:txBody>
      </p:sp>
      <p:sp>
        <p:nvSpPr>
          <p:cNvPr id="49" name="Google Shape;142;p26">
            <a:extLst>
              <a:ext uri="{FF2B5EF4-FFF2-40B4-BE49-F238E27FC236}">
                <a16:creationId xmlns:a16="http://schemas.microsoft.com/office/drawing/2014/main" id="{67E0C89D-A564-4F38-9B10-65C398596B7D}"/>
              </a:ext>
            </a:extLst>
          </p:cNvPr>
          <p:cNvSpPr/>
          <p:nvPr/>
        </p:nvSpPr>
        <p:spPr>
          <a:xfrm>
            <a:off x="5644193" y="88640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AGE</a:t>
            </a:r>
            <a:endParaRPr sz="1000" b="1" dirty="0">
              <a:solidFill>
                <a:srgbClr val="FFFFFF"/>
              </a:solidFill>
              <a:latin typeface="Bahnschrift" panose="020B0502040204020203" pitchFamily="34" charset="0"/>
            </a:endParaRPr>
          </a:p>
        </p:txBody>
      </p:sp>
      <p:sp>
        <p:nvSpPr>
          <p:cNvPr id="50" name="Google Shape;142;p26">
            <a:extLst>
              <a:ext uri="{FF2B5EF4-FFF2-40B4-BE49-F238E27FC236}">
                <a16:creationId xmlns:a16="http://schemas.microsoft.com/office/drawing/2014/main" id="{C8F1EE63-945E-4CD8-A1AE-87E46E372F2F}"/>
              </a:ext>
            </a:extLst>
          </p:cNvPr>
          <p:cNvSpPr/>
          <p:nvPr/>
        </p:nvSpPr>
        <p:spPr>
          <a:xfrm>
            <a:off x="7009675" y="886407"/>
            <a:ext cx="836022" cy="590551"/>
          </a:xfrm>
          <a:prstGeom prst="rect">
            <a:avLst/>
          </a:prstGeom>
          <a:solidFill>
            <a:srgbClr val="FFFFFF">
              <a:alpha val="5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b="1" dirty="0">
                <a:solidFill>
                  <a:srgbClr val="FFFFFF"/>
                </a:solidFill>
                <a:latin typeface="Bahnschrift" panose="020B0502040204020203" pitchFamily="34" charset="0"/>
              </a:rPr>
              <a:t>OBSTRUCT</a:t>
            </a:r>
            <a:endParaRPr sz="1000" b="1" dirty="0">
              <a:solidFill>
                <a:srgbClr val="FFFFFF"/>
              </a:solidFill>
              <a:latin typeface="Bahnschrift" panose="020B0502040204020203" pitchFamily="34" charset="0"/>
            </a:endParaRPr>
          </a:p>
        </p:txBody>
      </p:sp>
      <p:sp>
        <p:nvSpPr>
          <p:cNvPr id="52" name="TextBox 51">
            <a:extLst>
              <a:ext uri="{FF2B5EF4-FFF2-40B4-BE49-F238E27FC236}">
                <a16:creationId xmlns:a16="http://schemas.microsoft.com/office/drawing/2014/main" id="{98066500-5442-4AF1-B726-11B66BA39503}"/>
              </a:ext>
            </a:extLst>
          </p:cNvPr>
          <p:cNvSpPr txBox="1"/>
          <p:nvPr/>
        </p:nvSpPr>
        <p:spPr>
          <a:xfrm>
            <a:off x="318540" y="1558149"/>
            <a:ext cx="1026989"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RECURRENCE(1)</a:t>
            </a:r>
          </a:p>
          <a:p>
            <a:r>
              <a:rPr lang="en-IN" sz="1000" dirty="0">
                <a:solidFill>
                  <a:schemeClr val="bg1"/>
                </a:solidFill>
                <a:latin typeface="Calibri" panose="020F0502020204030204" pitchFamily="34" charset="0"/>
                <a:cs typeface="Calibri" panose="020F0502020204030204" pitchFamily="34" charset="0"/>
              </a:rPr>
              <a:t>DEATH(2)</a:t>
            </a:r>
          </a:p>
        </p:txBody>
      </p:sp>
      <p:sp>
        <p:nvSpPr>
          <p:cNvPr id="68" name="TextBox 67">
            <a:extLst>
              <a:ext uri="{FF2B5EF4-FFF2-40B4-BE49-F238E27FC236}">
                <a16:creationId xmlns:a16="http://schemas.microsoft.com/office/drawing/2014/main" id="{65CACF95-5C83-4BFF-9507-CF47F69F623B}"/>
              </a:ext>
            </a:extLst>
          </p:cNvPr>
          <p:cNvSpPr txBox="1"/>
          <p:nvPr/>
        </p:nvSpPr>
        <p:spPr>
          <a:xfrm>
            <a:off x="1518765" y="1546211"/>
            <a:ext cx="1129875"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CENSORED(0)</a:t>
            </a:r>
          </a:p>
          <a:p>
            <a:r>
              <a:rPr lang="en-IN" sz="1000" dirty="0">
                <a:solidFill>
                  <a:schemeClr val="bg1"/>
                </a:solidFill>
                <a:latin typeface="Calibri" panose="020F0502020204030204" pitchFamily="34" charset="0"/>
                <a:cs typeface="Calibri" panose="020F0502020204030204" pitchFamily="34" charset="0"/>
              </a:rPr>
              <a:t>UNCENSORED(1)</a:t>
            </a:r>
          </a:p>
        </p:txBody>
      </p:sp>
      <p:sp>
        <p:nvSpPr>
          <p:cNvPr id="69" name="TextBox 68">
            <a:extLst>
              <a:ext uri="{FF2B5EF4-FFF2-40B4-BE49-F238E27FC236}">
                <a16:creationId xmlns:a16="http://schemas.microsoft.com/office/drawing/2014/main" id="{6EE5BED4-183C-4388-B51F-5B84C5452467}"/>
              </a:ext>
            </a:extLst>
          </p:cNvPr>
          <p:cNvSpPr txBox="1"/>
          <p:nvPr/>
        </p:nvSpPr>
        <p:spPr>
          <a:xfrm>
            <a:off x="2895450" y="1531489"/>
            <a:ext cx="919412" cy="553998"/>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OBS</a:t>
            </a:r>
          </a:p>
          <a:p>
            <a:r>
              <a:rPr lang="en-IN" sz="1000" dirty="0">
                <a:solidFill>
                  <a:schemeClr val="bg1"/>
                </a:solidFill>
                <a:latin typeface="Calibri" panose="020F0502020204030204" pitchFamily="34" charset="0"/>
                <a:cs typeface="Calibri" panose="020F0502020204030204" pitchFamily="34" charset="0"/>
              </a:rPr>
              <a:t>LEV</a:t>
            </a:r>
          </a:p>
          <a:p>
            <a:r>
              <a:rPr lang="en-IN" sz="1000" dirty="0">
                <a:solidFill>
                  <a:schemeClr val="bg1"/>
                </a:solidFill>
                <a:latin typeface="Calibri" panose="020F0502020204030204" pitchFamily="34" charset="0"/>
                <a:cs typeface="Calibri" panose="020F0502020204030204" pitchFamily="34" charset="0"/>
              </a:rPr>
              <a:t>LEV+5FU</a:t>
            </a:r>
          </a:p>
        </p:txBody>
      </p:sp>
      <p:sp>
        <p:nvSpPr>
          <p:cNvPr id="70" name="TextBox 69">
            <a:extLst>
              <a:ext uri="{FF2B5EF4-FFF2-40B4-BE49-F238E27FC236}">
                <a16:creationId xmlns:a16="http://schemas.microsoft.com/office/drawing/2014/main" id="{14700877-41EB-4EDF-9D08-3ACCDC78AF5C}"/>
              </a:ext>
            </a:extLst>
          </p:cNvPr>
          <p:cNvSpPr txBox="1"/>
          <p:nvPr/>
        </p:nvSpPr>
        <p:spPr>
          <a:xfrm>
            <a:off x="4235527" y="1558149"/>
            <a:ext cx="919412"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MALE (1)</a:t>
            </a:r>
          </a:p>
          <a:p>
            <a:r>
              <a:rPr lang="en-IN" sz="1000" dirty="0">
                <a:solidFill>
                  <a:schemeClr val="bg1"/>
                </a:solidFill>
                <a:latin typeface="Calibri" panose="020F0502020204030204" pitchFamily="34" charset="0"/>
                <a:cs typeface="Calibri" panose="020F0502020204030204" pitchFamily="34" charset="0"/>
              </a:rPr>
              <a:t>FEMALE(0)</a:t>
            </a:r>
          </a:p>
        </p:txBody>
      </p:sp>
      <p:sp>
        <p:nvSpPr>
          <p:cNvPr id="71" name="TextBox 70">
            <a:extLst>
              <a:ext uri="{FF2B5EF4-FFF2-40B4-BE49-F238E27FC236}">
                <a16:creationId xmlns:a16="http://schemas.microsoft.com/office/drawing/2014/main" id="{24CE16EC-42FA-45B6-80BF-08ADF45186A7}"/>
              </a:ext>
            </a:extLst>
          </p:cNvPr>
          <p:cNvSpPr txBox="1"/>
          <p:nvPr/>
        </p:nvSpPr>
        <p:spPr>
          <a:xfrm>
            <a:off x="5611585" y="1546211"/>
            <a:ext cx="952019" cy="246221"/>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RANGE (16-86)</a:t>
            </a:r>
          </a:p>
        </p:txBody>
      </p:sp>
      <p:sp>
        <p:nvSpPr>
          <p:cNvPr id="72" name="TextBox 71">
            <a:extLst>
              <a:ext uri="{FF2B5EF4-FFF2-40B4-BE49-F238E27FC236}">
                <a16:creationId xmlns:a16="http://schemas.microsoft.com/office/drawing/2014/main" id="{DBFDC388-4775-4E34-B54B-9AA5658CE76D}"/>
              </a:ext>
            </a:extLst>
          </p:cNvPr>
          <p:cNvSpPr txBox="1"/>
          <p:nvPr/>
        </p:nvSpPr>
        <p:spPr>
          <a:xfrm>
            <a:off x="7009675" y="1531054"/>
            <a:ext cx="919412"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YES (1)</a:t>
            </a:r>
          </a:p>
          <a:p>
            <a:r>
              <a:rPr lang="en-IN" sz="1000" dirty="0">
                <a:solidFill>
                  <a:schemeClr val="bg1"/>
                </a:solidFill>
                <a:latin typeface="Calibri" panose="020F0502020204030204" pitchFamily="34" charset="0"/>
                <a:cs typeface="Calibri" panose="020F0502020204030204" pitchFamily="34" charset="0"/>
              </a:rPr>
              <a:t>NO (0)</a:t>
            </a:r>
          </a:p>
        </p:txBody>
      </p:sp>
      <p:sp>
        <p:nvSpPr>
          <p:cNvPr id="74" name="TextBox 73">
            <a:extLst>
              <a:ext uri="{FF2B5EF4-FFF2-40B4-BE49-F238E27FC236}">
                <a16:creationId xmlns:a16="http://schemas.microsoft.com/office/drawing/2014/main" id="{C2992D28-3211-46EF-96B9-9AF02A5522BD}"/>
              </a:ext>
            </a:extLst>
          </p:cNvPr>
          <p:cNvSpPr txBox="1"/>
          <p:nvPr/>
        </p:nvSpPr>
        <p:spPr>
          <a:xfrm>
            <a:off x="8147554" y="1546211"/>
            <a:ext cx="919412"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YES (1)</a:t>
            </a:r>
          </a:p>
          <a:p>
            <a:r>
              <a:rPr lang="en-IN" sz="1000" dirty="0">
                <a:solidFill>
                  <a:schemeClr val="bg1"/>
                </a:solidFill>
                <a:latin typeface="Calibri" panose="020F0502020204030204" pitchFamily="34" charset="0"/>
                <a:cs typeface="Calibri" panose="020F0502020204030204" pitchFamily="34" charset="0"/>
              </a:rPr>
              <a:t>NO(0)</a:t>
            </a:r>
          </a:p>
        </p:txBody>
      </p:sp>
      <p:sp>
        <p:nvSpPr>
          <p:cNvPr id="76" name="TextBox 75">
            <a:extLst>
              <a:ext uri="{FF2B5EF4-FFF2-40B4-BE49-F238E27FC236}">
                <a16:creationId xmlns:a16="http://schemas.microsoft.com/office/drawing/2014/main" id="{8CED817A-CC9E-41BC-AB05-F3682DB3FDFA}"/>
              </a:ext>
            </a:extLst>
          </p:cNvPr>
          <p:cNvSpPr txBox="1"/>
          <p:nvPr/>
        </p:nvSpPr>
        <p:spPr>
          <a:xfrm>
            <a:off x="330187" y="3612224"/>
            <a:ext cx="919412"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YES(1)</a:t>
            </a:r>
          </a:p>
          <a:p>
            <a:r>
              <a:rPr lang="en-IN" sz="1000" dirty="0">
                <a:solidFill>
                  <a:schemeClr val="bg1"/>
                </a:solidFill>
                <a:latin typeface="Calibri" panose="020F0502020204030204" pitchFamily="34" charset="0"/>
                <a:cs typeface="Calibri" panose="020F0502020204030204" pitchFamily="34" charset="0"/>
              </a:rPr>
              <a:t>NO (0)</a:t>
            </a:r>
          </a:p>
        </p:txBody>
      </p:sp>
      <p:sp>
        <p:nvSpPr>
          <p:cNvPr id="78" name="TextBox 77">
            <a:extLst>
              <a:ext uri="{FF2B5EF4-FFF2-40B4-BE49-F238E27FC236}">
                <a16:creationId xmlns:a16="http://schemas.microsoft.com/office/drawing/2014/main" id="{EE90FA5F-6AF1-4217-8AB5-CF8B6E29FF1B}"/>
              </a:ext>
            </a:extLst>
          </p:cNvPr>
          <p:cNvSpPr txBox="1"/>
          <p:nvPr/>
        </p:nvSpPr>
        <p:spPr>
          <a:xfrm>
            <a:off x="1522703" y="3627674"/>
            <a:ext cx="919412" cy="246221"/>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RANGE(0-33)</a:t>
            </a:r>
          </a:p>
        </p:txBody>
      </p:sp>
      <p:sp>
        <p:nvSpPr>
          <p:cNvPr id="80" name="TextBox 79">
            <a:extLst>
              <a:ext uri="{FF2B5EF4-FFF2-40B4-BE49-F238E27FC236}">
                <a16:creationId xmlns:a16="http://schemas.microsoft.com/office/drawing/2014/main" id="{E3ED1014-292B-4A9D-801D-A9E520A4A436}"/>
              </a:ext>
            </a:extLst>
          </p:cNvPr>
          <p:cNvSpPr txBox="1"/>
          <p:nvPr/>
        </p:nvSpPr>
        <p:spPr>
          <a:xfrm>
            <a:off x="2840876" y="3612224"/>
            <a:ext cx="973986" cy="400110"/>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NODES&lt; =4 (0)</a:t>
            </a:r>
          </a:p>
          <a:p>
            <a:r>
              <a:rPr lang="en-IN" sz="1000" dirty="0">
                <a:solidFill>
                  <a:schemeClr val="bg1"/>
                </a:solidFill>
                <a:latin typeface="Calibri" panose="020F0502020204030204" pitchFamily="34" charset="0"/>
                <a:cs typeface="Calibri" panose="020F0502020204030204" pitchFamily="34" charset="0"/>
              </a:rPr>
              <a:t>NODES &gt; 4 (1)</a:t>
            </a:r>
          </a:p>
        </p:txBody>
      </p:sp>
      <p:sp>
        <p:nvSpPr>
          <p:cNvPr id="82" name="TextBox 81">
            <a:extLst>
              <a:ext uri="{FF2B5EF4-FFF2-40B4-BE49-F238E27FC236}">
                <a16:creationId xmlns:a16="http://schemas.microsoft.com/office/drawing/2014/main" id="{FD216C68-343F-4DA3-A61B-9EAB45D2F4ED}"/>
              </a:ext>
            </a:extLst>
          </p:cNvPr>
          <p:cNvSpPr txBox="1"/>
          <p:nvPr/>
        </p:nvSpPr>
        <p:spPr>
          <a:xfrm>
            <a:off x="4213623" y="3585100"/>
            <a:ext cx="1589622" cy="877163"/>
          </a:xfrm>
          <a:prstGeom prst="rect">
            <a:avLst/>
          </a:prstGeom>
          <a:noFill/>
        </p:spPr>
        <p:txBody>
          <a:bodyPr wrap="square" rtlCol="0">
            <a:spAutoFit/>
          </a:bodyPr>
          <a:lstStyle/>
          <a:p>
            <a:r>
              <a:rPr lang="en-IN" sz="1000" b="0" dirty="0">
                <a:solidFill>
                  <a:schemeClr val="bg1"/>
                </a:solidFill>
                <a:effectLst/>
                <a:latin typeface="Calibri" panose="020F0502020204030204" pitchFamily="34" charset="0"/>
                <a:cs typeface="Calibri" panose="020F0502020204030204" pitchFamily="34" charset="0"/>
              </a:rPr>
              <a:t>Submucosa(1)</a:t>
            </a:r>
          </a:p>
          <a:p>
            <a:r>
              <a:rPr lang="en-IN" sz="1000" b="0" dirty="0">
                <a:solidFill>
                  <a:schemeClr val="bg1"/>
                </a:solidFill>
                <a:effectLst/>
                <a:latin typeface="Calibri" panose="020F0502020204030204" pitchFamily="34" charset="0"/>
                <a:cs typeface="Calibri" panose="020F0502020204030204" pitchFamily="34" charset="0"/>
              </a:rPr>
              <a:t>Muscle(2)</a:t>
            </a:r>
          </a:p>
          <a:p>
            <a:r>
              <a:rPr lang="en-IN" sz="1000" b="0" dirty="0">
                <a:solidFill>
                  <a:schemeClr val="bg1"/>
                </a:solidFill>
                <a:effectLst/>
                <a:latin typeface="Calibri" panose="020F0502020204030204" pitchFamily="34" charset="0"/>
                <a:cs typeface="Calibri" panose="020F0502020204030204" pitchFamily="34" charset="0"/>
              </a:rPr>
              <a:t>Serosa(3)</a:t>
            </a:r>
          </a:p>
          <a:p>
            <a:r>
              <a:rPr lang="en-IN" sz="1000" b="0" dirty="0">
                <a:solidFill>
                  <a:schemeClr val="bg1"/>
                </a:solidFill>
                <a:effectLst/>
                <a:latin typeface="Calibri" panose="020F0502020204030204" pitchFamily="34" charset="0"/>
                <a:cs typeface="Calibri" panose="020F0502020204030204" pitchFamily="34" charset="0"/>
              </a:rPr>
              <a:t>Contiguous Structures(4)</a:t>
            </a:r>
          </a:p>
          <a:p>
            <a:endParaRPr lang="en-IN" sz="1100" b="0" dirty="0">
              <a:solidFill>
                <a:srgbClr val="000000"/>
              </a:solidFill>
              <a:effectLst/>
              <a:latin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2205FF0E-540C-42F0-8C52-DE4D5182E8AE}"/>
              </a:ext>
            </a:extLst>
          </p:cNvPr>
          <p:cNvSpPr txBox="1"/>
          <p:nvPr/>
        </p:nvSpPr>
        <p:spPr>
          <a:xfrm>
            <a:off x="5611586" y="3627674"/>
            <a:ext cx="919412" cy="415498"/>
          </a:xfrm>
          <a:prstGeom prst="rect">
            <a:avLst/>
          </a:prstGeom>
          <a:noFill/>
        </p:spPr>
        <p:txBody>
          <a:bodyPr wrap="square" rtlCol="0">
            <a:spAutoFit/>
          </a:bodyPr>
          <a:lstStyle/>
          <a:p>
            <a:endParaRPr lang="en-IN" sz="1000" b="0" dirty="0">
              <a:solidFill>
                <a:schemeClr val="bg1"/>
              </a:solidFill>
              <a:effectLst/>
              <a:latin typeface="Calibri" panose="020F0502020204030204" pitchFamily="34" charset="0"/>
              <a:cs typeface="Calibri" panose="020F0502020204030204" pitchFamily="34" charset="0"/>
            </a:endParaRPr>
          </a:p>
          <a:p>
            <a:endParaRPr lang="en-IN" sz="1100" b="0" dirty="0">
              <a:solidFill>
                <a:srgbClr val="000000"/>
              </a:solidFill>
              <a:effectLst/>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F8AD353A-C951-4663-8C69-ABF88EBA5472}"/>
              </a:ext>
            </a:extLst>
          </p:cNvPr>
          <p:cNvSpPr txBox="1"/>
          <p:nvPr/>
        </p:nvSpPr>
        <p:spPr>
          <a:xfrm>
            <a:off x="5644193" y="3579835"/>
            <a:ext cx="919412" cy="723275"/>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Well (1)</a:t>
            </a:r>
          </a:p>
          <a:p>
            <a:r>
              <a:rPr lang="en-IN" sz="1000" b="0" dirty="0">
                <a:solidFill>
                  <a:schemeClr val="bg1"/>
                </a:solidFill>
                <a:effectLst/>
                <a:latin typeface="Calibri" panose="020F0502020204030204" pitchFamily="34" charset="0"/>
                <a:cs typeface="Calibri" panose="020F0502020204030204" pitchFamily="34" charset="0"/>
              </a:rPr>
              <a:t>Moderate (2)</a:t>
            </a:r>
          </a:p>
          <a:p>
            <a:r>
              <a:rPr lang="en-IN" sz="1000" dirty="0">
                <a:solidFill>
                  <a:schemeClr val="bg1"/>
                </a:solidFill>
                <a:latin typeface="Calibri" panose="020F0502020204030204" pitchFamily="34" charset="0"/>
                <a:cs typeface="Calibri" panose="020F0502020204030204" pitchFamily="34" charset="0"/>
              </a:rPr>
              <a:t>Poor (3)</a:t>
            </a:r>
            <a:endParaRPr lang="en-IN" sz="1000" b="0" dirty="0">
              <a:solidFill>
                <a:schemeClr val="bg1"/>
              </a:solidFill>
              <a:effectLst/>
              <a:latin typeface="Calibri" panose="020F0502020204030204" pitchFamily="34" charset="0"/>
              <a:cs typeface="Calibri" panose="020F0502020204030204" pitchFamily="34" charset="0"/>
            </a:endParaRPr>
          </a:p>
          <a:p>
            <a:endParaRPr lang="en-IN" sz="1100" b="0" dirty="0">
              <a:solidFill>
                <a:srgbClr val="000000"/>
              </a:solidFill>
              <a:effectLst/>
              <a:latin typeface="Calibri" panose="020F0502020204030204" pitchFamily="34" charset="0"/>
              <a:cs typeface="Calibri" panose="020F0502020204030204" pitchFamily="34" charset="0"/>
            </a:endParaRPr>
          </a:p>
        </p:txBody>
      </p:sp>
      <p:sp>
        <p:nvSpPr>
          <p:cNvPr id="88" name="TextBox 87">
            <a:extLst>
              <a:ext uri="{FF2B5EF4-FFF2-40B4-BE49-F238E27FC236}">
                <a16:creationId xmlns:a16="http://schemas.microsoft.com/office/drawing/2014/main" id="{D507CF98-38BF-4646-99C3-C64162C21F5A}"/>
              </a:ext>
            </a:extLst>
          </p:cNvPr>
          <p:cNvSpPr txBox="1"/>
          <p:nvPr/>
        </p:nvSpPr>
        <p:spPr>
          <a:xfrm>
            <a:off x="7009549" y="3609192"/>
            <a:ext cx="919412" cy="569387"/>
          </a:xfrm>
          <a:prstGeom prst="rect">
            <a:avLst/>
          </a:prstGeom>
          <a:noFill/>
        </p:spPr>
        <p:txBody>
          <a:bodyPr wrap="square" rtlCol="0">
            <a:spAutoFit/>
          </a:bodyPr>
          <a:lstStyle/>
          <a:p>
            <a:r>
              <a:rPr lang="en-IN" sz="1000" b="0" dirty="0">
                <a:solidFill>
                  <a:schemeClr val="bg1"/>
                </a:solidFill>
                <a:effectLst/>
                <a:latin typeface="Calibri" panose="020F0502020204030204" pitchFamily="34" charset="0"/>
                <a:cs typeface="Calibri" panose="020F0502020204030204" pitchFamily="34" charset="0"/>
              </a:rPr>
              <a:t>Short (0)</a:t>
            </a:r>
          </a:p>
          <a:p>
            <a:r>
              <a:rPr lang="en-IN" sz="1000" dirty="0">
                <a:solidFill>
                  <a:schemeClr val="bg1"/>
                </a:solidFill>
                <a:latin typeface="Calibri" panose="020F0502020204030204" pitchFamily="34" charset="0"/>
                <a:cs typeface="Calibri" panose="020F0502020204030204" pitchFamily="34" charset="0"/>
              </a:rPr>
              <a:t>Long (1)</a:t>
            </a:r>
            <a:endParaRPr lang="en-IN" sz="1000" b="0" dirty="0">
              <a:solidFill>
                <a:schemeClr val="bg1"/>
              </a:solidFill>
              <a:effectLst/>
              <a:latin typeface="Calibri" panose="020F0502020204030204" pitchFamily="34" charset="0"/>
              <a:cs typeface="Calibri" panose="020F0502020204030204" pitchFamily="34" charset="0"/>
            </a:endParaRPr>
          </a:p>
          <a:p>
            <a:endParaRPr lang="en-IN" sz="1100" b="0" dirty="0">
              <a:solidFill>
                <a:srgbClr val="000000"/>
              </a:solidFill>
              <a:effectLst/>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D4000F07-4ACB-4731-B522-2EBE4747BC86}"/>
              </a:ext>
            </a:extLst>
          </p:cNvPr>
          <p:cNvSpPr txBox="1"/>
          <p:nvPr/>
        </p:nvSpPr>
        <p:spPr>
          <a:xfrm>
            <a:off x="8147554" y="3585100"/>
            <a:ext cx="919412" cy="415498"/>
          </a:xfrm>
          <a:prstGeom prst="rect">
            <a:avLst/>
          </a:prstGeom>
          <a:noFill/>
        </p:spPr>
        <p:txBody>
          <a:bodyPr wrap="square" rtlCol="0">
            <a:spAutoFit/>
          </a:bodyPr>
          <a:lstStyle/>
          <a:p>
            <a:r>
              <a:rPr lang="en-IN" sz="1000" b="0" dirty="0">
                <a:solidFill>
                  <a:schemeClr val="bg1"/>
                </a:solidFill>
                <a:effectLst/>
                <a:latin typeface="Calibri" panose="020F0502020204030204" pitchFamily="34" charset="0"/>
                <a:cs typeface="Calibri" panose="020F0502020204030204" pitchFamily="34" charset="0"/>
              </a:rPr>
              <a:t>No of days</a:t>
            </a:r>
          </a:p>
          <a:p>
            <a:endParaRPr lang="en-IN" sz="1100" b="0" dirty="0">
              <a:solidFill>
                <a:srgbClr val="000000"/>
              </a:solidFill>
              <a:effectLst/>
              <a:latin typeface="Courier New" panose="02070309020205020404" pitchFamily="49" charset="0"/>
            </a:endParaRPr>
          </a:p>
        </p:txBody>
      </p:sp>
      <p:cxnSp>
        <p:nvCxnSpPr>
          <p:cNvPr id="94" name="Straight Connector 93">
            <a:extLst>
              <a:ext uri="{FF2B5EF4-FFF2-40B4-BE49-F238E27FC236}">
                <a16:creationId xmlns:a16="http://schemas.microsoft.com/office/drawing/2014/main" id="{8AB960E8-638A-4C94-98EC-27FD3BDEE64B}"/>
              </a:ext>
            </a:extLst>
          </p:cNvPr>
          <p:cNvCxnSpPr/>
          <p:nvPr/>
        </p:nvCxnSpPr>
        <p:spPr>
          <a:xfrm>
            <a:off x="0" y="2447365"/>
            <a:ext cx="90669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D0B28B5-5477-415C-A578-355D30CE0EDB}"/>
              </a:ext>
            </a:extLst>
          </p:cNvPr>
          <p:cNvCxnSpPr/>
          <p:nvPr/>
        </p:nvCxnSpPr>
        <p:spPr>
          <a:xfrm>
            <a:off x="4897" y="2482099"/>
            <a:ext cx="90669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89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22C63C-7F2F-4442-B150-F0E9A006EAD8}"/>
              </a:ext>
            </a:extLst>
          </p:cNvPr>
          <p:cNvSpPr>
            <a:spLocks noGrp="1"/>
          </p:cNvSpPr>
          <p:nvPr>
            <p:ph type="ctrTitle"/>
          </p:nvPr>
        </p:nvSpPr>
        <p:spPr/>
        <p:txBody>
          <a:bodyPr/>
          <a:lstStyle/>
          <a:p>
            <a:r>
              <a:rPr lang="en-IN" dirty="0"/>
              <a:t>DATA DESCRIPTION</a:t>
            </a:r>
          </a:p>
        </p:txBody>
      </p:sp>
      <p:pic>
        <p:nvPicPr>
          <p:cNvPr id="9" name="Picture 8">
            <a:extLst>
              <a:ext uri="{FF2B5EF4-FFF2-40B4-BE49-F238E27FC236}">
                <a16:creationId xmlns:a16="http://schemas.microsoft.com/office/drawing/2014/main" id="{BE866C2F-C591-403D-AF51-75A7796C3A4E}"/>
              </a:ext>
            </a:extLst>
          </p:cNvPr>
          <p:cNvPicPr>
            <a:picLocks noChangeAspect="1"/>
          </p:cNvPicPr>
          <p:nvPr/>
        </p:nvPicPr>
        <p:blipFill>
          <a:blip r:embed="rId3"/>
          <a:stretch>
            <a:fillRect/>
          </a:stretch>
        </p:blipFill>
        <p:spPr>
          <a:xfrm>
            <a:off x="142779" y="616774"/>
            <a:ext cx="8733865" cy="1163133"/>
          </a:xfrm>
          <a:prstGeom prst="rect">
            <a:avLst/>
          </a:prstGeom>
        </p:spPr>
      </p:pic>
      <p:graphicFrame>
        <p:nvGraphicFramePr>
          <p:cNvPr id="11" name="Object 10">
            <a:extLst>
              <a:ext uri="{FF2B5EF4-FFF2-40B4-BE49-F238E27FC236}">
                <a16:creationId xmlns:a16="http://schemas.microsoft.com/office/drawing/2014/main" id="{B0922ADA-580E-4F57-A81E-56B768C3CFAC}"/>
              </a:ext>
            </a:extLst>
          </p:cNvPr>
          <p:cNvGraphicFramePr>
            <a:graphicFrameLocks noChangeAspect="1"/>
          </p:cNvGraphicFramePr>
          <p:nvPr>
            <p:extLst>
              <p:ext uri="{D42A27DB-BD31-4B8C-83A1-F6EECF244321}">
                <p14:modId xmlns:p14="http://schemas.microsoft.com/office/powerpoint/2010/main" val="2318559095"/>
              </p:ext>
            </p:extLst>
          </p:nvPr>
        </p:nvGraphicFramePr>
        <p:xfrm>
          <a:off x="142779" y="2159560"/>
          <a:ext cx="2152226" cy="1385497"/>
        </p:xfrm>
        <a:graphic>
          <a:graphicData uri="http://schemas.openxmlformats.org/presentationml/2006/ole">
            <mc:AlternateContent xmlns:mc="http://schemas.openxmlformats.org/markup-compatibility/2006">
              <mc:Choice xmlns:v="urn:schemas-microsoft-com:vml" Requires="v">
                <p:oleObj spid="_x0000_s1085" name="Worksheet" r:id="rId4" imgW="2979583" imgH="1600253" progId="Excel.Sheet.12">
                  <p:embed/>
                </p:oleObj>
              </mc:Choice>
              <mc:Fallback>
                <p:oleObj name="Worksheet" r:id="rId4" imgW="2979583" imgH="1600253" progId="Excel.Sheet.12">
                  <p:embed/>
                  <p:pic>
                    <p:nvPicPr>
                      <p:cNvPr id="0" name=""/>
                      <p:cNvPicPr/>
                      <p:nvPr/>
                    </p:nvPicPr>
                    <p:blipFill>
                      <a:blip r:embed="rId5"/>
                      <a:stretch>
                        <a:fillRect/>
                      </a:stretch>
                    </p:blipFill>
                    <p:spPr>
                      <a:xfrm>
                        <a:off x="142779" y="2159560"/>
                        <a:ext cx="2152226" cy="1385497"/>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3DBA6FFD-3765-4E7C-AD7B-F55DA3E5AAE6}"/>
              </a:ext>
            </a:extLst>
          </p:cNvPr>
          <p:cNvCxnSpPr>
            <a:cxnSpLocks/>
          </p:cNvCxnSpPr>
          <p:nvPr/>
        </p:nvCxnSpPr>
        <p:spPr>
          <a:xfrm>
            <a:off x="2378167" y="2071009"/>
            <a:ext cx="0" cy="21448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E23C7-1785-4F6E-BB33-1A42EBE7DF8B}"/>
              </a:ext>
            </a:extLst>
          </p:cNvPr>
          <p:cNvCxnSpPr>
            <a:cxnSpLocks/>
          </p:cNvCxnSpPr>
          <p:nvPr/>
        </p:nvCxnSpPr>
        <p:spPr>
          <a:xfrm>
            <a:off x="4684057" y="2071009"/>
            <a:ext cx="0" cy="21448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92305A-D3EF-4134-A810-7150CC88600B}"/>
              </a:ext>
            </a:extLst>
          </p:cNvPr>
          <p:cNvCxnSpPr/>
          <p:nvPr/>
        </p:nvCxnSpPr>
        <p:spPr>
          <a:xfrm>
            <a:off x="67234" y="2070846"/>
            <a:ext cx="88849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17C81F-7101-4404-BCE9-555ECA7D43F9}"/>
              </a:ext>
            </a:extLst>
          </p:cNvPr>
          <p:cNvCxnSpPr/>
          <p:nvPr/>
        </p:nvCxnSpPr>
        <p:spPr>
          <a:xfrm>
            <a:off x="67234" y="490818"/>
            <a:ext cx="88849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AFA461-823A-4BDA-8482-2B7227103237}"/>
              </a:ext>
            </a:extLst>
          </p:cNvPr>
          <p:cNvSpPr txBox="1"/>
          <p:nvPr/>
        </p:nvSpPr>
        <p:spPr>
          <a:xfrm>
            <a:off x="321050" y="3581702"/>
            <a:ext cx="1795684" cy="246221"/>
          </a:xfrm>
          <a:prstGeom prst="rect">
            <a:avLst/>
          </a:prstGeom>
          <a:noFill/>
        </p:spPr>
        <p:txBody>
          <a:bodyPr wrap="none" rtlCol="0">
            <a:spAutoFit/>
          </a:bodyPr>
          <a:lstStyle/>
          <a:p>
            <a:r>
              <a:rPr lang="en-IN" sz="1000" dirty="0"/>
              <a:t>AGE : ETYPE : MEAN TIME</a:t>
            </a:r>
          </a:p>
        </p:txBody>
      </p:sp>
      <p:sp>
        <p:nvSpPr>
          <p:cNvPr id="26" name="TextBox 25">
            <a:extLst>
              <a:ext uri="{FF2B5EF4-FFF2-40B4-BE49-F238E27FC236}">
                <a16:creationId xmlns:a16="http://schemas.microsoft.com/office/drawing/2014/main" id="{38E983F0-5E51-468D-9429-A3799093D2EC}"/>
              </a:ext>
            </a:extLst>
          </p:cNvPr>
          <p:cNvSpPr txBox="1"/>
          <p:nvPr/>
        </p:nvSpPr>
        <p:spPr>
          <a:xfrm>
            <a:off x="4684057" y="3617728"/>
            <a:ext cx="2274982" cy="246221"/>
          </a:xfrm>
          <a:prstGeom prst="rect">
            <a:avLst/>
          </a:prstGeom>
          <a:noFill/>
        </p:spPr>
        <p:txBody>
          <a:bodyPr wrap="none" rtlCol="0">
            <a:spAutoFit/>
          </a:bodyPr>
          <a:lstStyle/>
          <a:p>
            <a:r>
              <a:rPr lang="en-IN" sz="1000" dirty="0"/>
              <a:t>ETYPE: TREATMENT : MEAN TIME</a:t>
            </a:r>
          </a:p>
        </p:txBody>
      </p:sp>
      <p:sp>
        <p:nvSpPr>
          <p:cNvPr id="28" name="TextBox 27">
            <a:extLst>
              <a:ext uri="{FF2B5EF4-FFF2-40B4-BE49-F238E27FC236}">
                <a16:creationId xmlns:a16="http://schemas.microsoft.com/office/drawing/2014/main" id="{4CE73690-870F-4559-9FE2-AF0AC205CDCC}"/>
              </a:ext>
            </a:extLst>
          </p:cNvPr>
          <p:cNvSpPr txBox="1"/>
          <p:nvPr/>
        </p:nvSpPr>
        <p:spPr>
          <a:xfrm>
            <a:off x="2657315" y="3624202"/>
            <a:ext cx="1747594" cy="246221"/>
          </a:xfrm>
          <a:prstGeom prst="rect">
            <a:avLst/>
          </a:prstGeom>
          <a:noFill/>
        </p:spPr>
        <p:txBody>
          <a:bodyPr wrap="none" rtlCol="0">
            <a:spAutoFit/>
          </a:bodyPr>
          <a:lstStyle/>
          <a:p>
            <a:r>
              <a:rPr lang="en-IN" sz="1000" dirty="0"/>
              <a:t>AGE : NODE : MEAN TIME</a:t>
            </a:r>
          </a:p>
        </p:txBody>
      </p:sp>
      <p:sp>
        <p:nvSpPr>
          <p:cNvPr id="30" name="TextBox 29">
            <a:extLst>
              <a:ext uri="{FF2B5EF4-FFF2-40B4-BE49-F238E27FC236}">
                <a16:creationId xmlns:a16="http://schemas.microsoft.com/office/drawing/2014/main" id="{157FCF3C-541D-411C-B4AF-61857AAD0662}"/>
              </a:ext>
            </a:extLst>
          </p:cNvPr>
          <p:cNvSpPr txBox="1"/>
          <p:nvPr/>
        </p:nvSpPr>
        <p:spPr>
          <a:xfrm>
            <a:off x="2003255" y="1791480"/>
            <a:ext cx="5012911" cy="246221"/>
          </a:xfrm>
          <a:prstGeom prst="rect">
            <a:avLst/>
          </a:prstGeom>
          <a:noFill/>
        </p:spPr>
        <p:txBody>
          <a:bodyPr wrap="none" rtlCol="0">
            <a:spAutoFit/>
          </a:bodyPr>
          <a:lstStyle/>
          <a:p>
            <a:r>
              <a:rPr lang="en-IN" sz="1000" dirty="0"/>
              <a:t>PERCENTAGE DISTRIBUTION OF INDEPENDENT VARIABLES w.r.t TREATMENT</a:t>
            </a:r>
          </a:p>
        </p:txBody>
      </p:sp>
      <p:cxnSp>
        <p:nvCxnSpPr>
          <p:cNvPr id="31" name="Straight Connector 30">
            <a:extLst>
              <a:ext uri="{FF2B5EF4-FFF2-40B4-BE49-F238E27FC236}">
                <a16:creationId xmlns:a16="http://schemas.microsoft.com/office/drawing/2014/main" id="{9BFACFF1-127E-4760-82FB-DFA3FBB8446A}"/>
              </a:ext>
            </a:extLst>
          </p:cNvPr>
          <p:cNvCxnSpPr/>
          <p:nvPr/>
        </p:nvCxnSpPr>
        <p:spPr>
          <a:xfrm>
            <a:off x="134471" y="4220127"/>
            <a:ext cx="88849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DF2B3-6967-4708-A6C9-460394411263}"/>
              </a:ext>
            </a:extLst>
          </p:cNvPr>
          <p:cNvCxnSpPr>
            <a:cxnSpLocks/>
          </p:cNvCxnSpPr>
          <p:nvPr/>
        </p:nvCxnSpPr>
        <p:spPr>
          <a:xfrm>
            <a:off x="6868175" y="2071009"/>
            <a:ext cx="0" cy="21448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Object 2">
            <a:extLst>
              <a:ext uri="{FF2B5EF4-FFF2-40B4-BE49-F238E27FC236}">
                <a16:creationId xmlns:a16="http://schemas.microsoft.com/office/drawing/2014/main" id="{09D07E02-59E6-4AA3-9394-3EC5730460F5}"/>
              </a:ext>
            </a:extLst>
          </p:cNvPr>
          <p:cNvGraphicFramePr>
            <a:graphicFrameLocks noChangeAspect="1"/>
          </p:cNvGraphicFramePr>
          <p:nvPr>
            <p:extLst>
              <p:ext uri="{D42A27DB-BD31-4B8C-83A1-F6EECF244321}">
                <p14:modId xmlns:p14="http://schemas.microsoft.com/office/powerpoint/2010/main" val="866483243"/>
              </p:ext>
            </p:extLst>
          </p:nvPr>
        </p:nvGraphicFramePr>
        <p:xfrm>
          <a:off x="2457365" y="2157132"/>
          <a:ext cx="2177150" cy="1381201"/>
        </p:xfrm>
        <a:graphic>
          <a:graphicData uri="http://schemas.openxmlformats.org/presentationml/2006/ole">
            <mc:AlternateContent xmlns:mc="http://schemas.openxmlformats.org/markup-compatibility/2006">
              <mc:Choice xmlns:v="urn:schemas-microsoft-com:vml" Requires="v">
                <p:oleObj spid="_x0000_s1086" name="Worksheet" r:id="rId6" imgW="2979583" imgH="1790533" progId="Excel.Sheet.12">
                  <p:embed/>
                </p:oleObj>
              </mc:Choice>
              <mc:Fallback>
                <p:oleObj name="Worksheet" r:id="rId6" imgW="2979583" imgH="1790533" progId="Excel.Sheet.12">
                  <p:embed/>
                  <p:pic>
                    <p:nvPicPr>
                      <p:cNvPr id="0" name=""/>
                      <p:cNvPicPr/>
                      <p:nvPr/>
                    </p:nvPicPr>
                    <p:blipFill>
                      <a:blip r:embed="rId7"/>
                      <a:stretch>
                        <a:fillRect/>
                      </a:stretch>
                    </p:blipFill>
                    <p:spPr>
                      <a:xfrm>
                        <a:off x="2457365" y="2157132"/>
                        <a:ext cx="2177150" cy="138120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8FB0749-5614-49F6-84E0-3DFA778FF627}"/>
              </a:ext>
            </a:extLst>
          </p:cNvPr>
          <p:cNvGraphicFramePr>
            <a:graphicFrameLocks noChangeAspect="1"/>
          </p:cNvGraphicFramePr>
          <p:nvPr>
            <p:extLst>
              <p:ext uri="{D42A27DB-BD31-4B8C-83A1-F6EECF244321}">
                <p14:modId xmlns:p14="http://schemas.microsoft.com/office/powerpoint/2010/main" val="45378962"/>
              </p:ext>
            </p:extLst>
          </p:nvPr>
        </p:nvGraphicFramePr>
        <p:xfrm>
          <a:off x="4722990" y="2163858"/>
          <a:ext cx="2130517" cy="1381199"/>
        </p:xfrm>
        <a:graphic>
          <a:graphicData uri="http://schemas.openxmlformats.org/presentationml/2006/ole">
            <mc:AlternateContent xmlns:mc="http://schemas.openxmlformats.org/markup-compatibility/2006">
              <mc:Choice xmlns:v="urn:schemas-microsoft-com:vml" Requires="v">
                <p:oleObj spid="_x0000_s1087" name="Worksheet" r:id="rId8" imgW="2865002" imgH="1394275" progId="Excel.Sheet.12">
                  <p:embed/>
                </p:oleObj>
              </mc:Choice>
              <mc:Fallback>
                <p:oleObj name="Worksheet" r:id="rId8" imgW="2865002" imgH="1394275" progId="Excel.Sheet.12">
                  <p:embed/>
                  <p:pic>
                    <p:nvPicPr>
                      <p:cNvPr id="0" name=""/>
                      <p:cNvPicPr/>
                      <p:nvPr/>
                    </p:nvPicPr>
                    <p:blipFill>
                      <a:blip r:embed="rId9"/>
                      <a:stretch>
                        <a:fillRect/>
                      </a:stretch>
                    </p:blipFill>
                    <p:spPr>
                      <a:xfrm>
                        <a:off x="4722990" y="2163858"/>
                        <a:ext cx="2130517" cy="138119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F3533D0-F278-4CE0-A1F3-C123DB390D68}"/>
              </a:ext>
            </a:extLst>
          </p:cNvPr>
          <p:cNvGraphicFramePr>
            <a:graphicFrameLocks noChangeAspect="1"/>
          </p:cNvGraphicFramePr>
          <p:nvPr>
            <p:extLst>
              <p:ext uri="{D42A27DB-BD31-4B8C-83A1-F6EECF244321}">
                <p14:modId xmlns:p14="http://schemas.microsoft.com/office/powerpoint/2010/main" val="2940481490"/>
              </p:ext>
            </p:extLst>
          </p:nvPr>
        </p:nvGraphicFramePr>
        <p:xfrm>
          <a:off x="6906784" y="2380965"/>
          <a:ext cx="2023089" cy="869690"/>
        </p:xfrm>
        <a:graphic>
          <a:graphicData uri="http://schemas.openxmlformats.org/presentationml/2006/ole">
            <mc:AlternateContent xmlns:mc="http://schemas.openxmlformats.org/markup-compatibility/2006">
              <mc:Choice xmlns:v="urn:schemas-microsoft-com:vml" Requires="v">
                <p:oleObj spid="_x0000_s1088" name="Worksheet" r:id="rId10" imgW="2979583" imgH="998017" progId="Excel.Sheet.12">
                  <p:embed/>
                </p:oleObj>
              </mc:Choice>
              <mc:Fallback>
                <p:oleObj name="Worksheet" r:id="rId10" imgW="2979583" imgH="998017" progId="Excel.Sheet.12">
                  <p:embed/>
                  <p:pic>
                    <p:nvPicPr>
                      <p:cNvPr id="0" name=""/>
                      <p:cNvPicPr/>
                      <p:nvPr/>
                    </p:nvPicPr>
                    <p:blipFill>
                      <a:blip r:embed="rId11"/>
                      <a:stretch>
                        <a:fillRect/>
                      </a:stretch>
                    </p:blipFill>
                    <p:spPr>
                      <a:xfrm>
                        <a:off x="6906784" y="2380965"/>
                        <a:ext cx="2023089" cy="86969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1B598A35-CB02-4E80-A52F-7EBBB9BBB150}"/>
              </a:ext>
            </a:extLst>
          </p:cNvPr>
          <p:cNvSpPr txBox="1"/>
          <p:nvPr/>
        </p:nvSpPr>
        <p:spPr>
          <a:xfrm>
            <a:off x="6979971" y="3603473"/>
            <a:ext cx="1896673" cy="246221"/>
          </a:xfrm>
          <a:prstGeom prst="rect">
            <a:avLst/>
          </a:prstGeom>
          <a:noFill/>
        </p:spPr>
        <p:txBody>
          <a:bodyPr wrap="none" rtlCol="0">
            <a:spAutoFit/>
          </a:bodyPr>
          <a:lstStyle/>
          <a:p>
            <a:r>
              <a:rPr lang="en-IN" sz="1000" dirty="0"/>
              <a:t>ETYPE : NODE : MEAN TIME</a:t>
            </a:r>
          </a:p>
        </p:txBody>
      </p:sp>
    </p:spTree>
    <p:extLst>
      <p:ext uri="{BB962C8B-B14F-4D97-AF65-F5344CB8AC3E}">
        <p14:creationId xmlns:p14="http://schemas.microsoft.com/office/powerpoint/2010/main" val="35412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56"/>
        <p:cNvGrpSpPr/>
        <p:nvPr/>
      </p:nvGrpSpPr>
      <p:grpSpPr>
        <a:xfrm>
          <a:off x="0" y="0"/>
          <a:ext cx="0" cy="0"/>
          <a:chOff x="0" y="0"/>
          <a:chExt cx="0" cy="0"/>
        </a:xfrm>
      </p:grpSpPr>
      <p:sp>
        <p:nvSpPr>
          <p:cNvPr id="457" name="Google Shape;457;p48"/>
          <p:cNvSpPr txBox="1">
            <a:spLocks noGrp="1"/>
          </p:cNvSpPr>
          <p:nvPr>
            <p:ph type="ctrTitle"/>
          </p:nvPr>
        </p:nvSpPr>
        <p:spPr>
          <a:xfrm>
            <a:off x="4356447" y="4252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p>
        </p:txBody>
      </p:sp>
      <p:sp>
        <p:nvSpPr>
          <p:cNvPr id="458" name="Google Shape;458;p48"/>
          <p:cNvSpPr txBox="1">
            <a:spLocks noGrp="1"/>
          </p:cNvSpPr>
          <p:nvPr>
            <p:ph type="subTitle" idx="1"/>
          </p:nvPr>
        </p:nvSpPr>
        <p:spPr>
          <a:xfrm flipH="1">
            <a:off x="5359047" y="1760598"/>
            <a:ext cx="3033300" cy="12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KAPLAN-MEIER</a:t>
            </a:r>
            <a:endParaRPr lang="es" sz="2000" dirty="0"/>
          </a:p>
          <a:p>
            <a:pPr marL="0" lvl="0" indent="0" algn="l" rtl="0">
              <a:spcBef>
                <a:spcPts val="0"/>
              </a:spcBef>
              <a:spcAft>
                <a:spcPts val="0"/>
              </a:spcAft>
              <a:buNone/>
            </a:pPr>
            <a:r>
              <a:rPr lang="es" sz="2000" b="1" dirty="0"/>
              <a:t>&amp; LOG RANK TEST</a:t>
            </a:r>
          </a:p>
          <a:p>
            <a:pPr algn="l"/>
            <a:r>
              <a:rPr lang="en-US" sz="1200" dirty="0"/>
              <a:t>H0 : The K-M Curves are similar</a:t>
            </a:r>
          </a:p>
          <a:p>
            <a:pPr algn="l"/>
            <a:r>
              <a:rPr lang="en-US" sz="1200" dirty="0"/>
              <a:t>Ha:  The K-M Curves are different</a:t>
            </a:r>
          </a:p>
          <a:p>
            <a:pPr marL="0" lvl="0" indent="0" algn="r" rtl="0">
              <a:spcBef>
                <a:spcPts val="0"/>
              </a:spcBef>
              <a:spcAft>
                <a:spcPts val="0"/>
              </a:spcAft>
              <a:buNone/>
            </a:pPr>
            <a:endParaRPr sz="2000" b="1" dirty="0"/>
          </a:p>
        </p:txBody>
      </p:sp>
      <p:sp>
        <p:nvSpPr>
          <p:cNvPr id="459" name="Google Shape;459;p48">
            <a:hlinkClick r:id="rId4"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18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196" name="Google Shape;196;p29"/>
          <p:cNvSpPr txBox="1">
            <a:spLocks noGrp="1"/>
          </p:cNvSpPr>
          <p:nvPr>
            <p:ph type="ctrTitle"/>
          </p:nvPr>
        </p:nvSpPr>
        <p:spPr>
          <a:xfrm>
            <a:off x="4356447" y="0"/>
            <a:ext cx="4150200" cy="2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3" action="ppaction://hlinksldjump"/>
          </p:cNvPr>
          <p:cNvSpPr/>
          <p:nvPr/>
        </p:nvSpPr>
        <p:spPr>
          <a:xfrm>
            <a:off x="720001" y="3129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76" name="Picture 4">
            <a:extLst>
              <a:ext uri="{FF2B5EF4-FFF2-40B4-BE49-F238E27FC236}">
                <a16:creationId xmlns:a16="http://schemas.microsoft.com/office/drawing/2014/main" id="{D29F7575-47D8-4946-8321-10ACFE3F8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10" y="498358"/>
            <a:ext cx="68580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84B8A2A-2694-4722-B9B9-7B5D228866C5}"/>
              </a:ext>
            </a:extLst>
          </p:cNvPr>
          <p:cNvSpPr/>
          <p:nvPr/>
        </p:nvSpPr>
        <p:spPr>
          <a:xfrm>
            <a:off x="7003310" y="685807"/>
            <a:ext cx="2007890" cy="2626124"/>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Arial"/>
              <a:ea typeface="+mn-ea"/>
              <a:cs typeface="+mn-cs"/>
              <a:sym typeface="Arial"/>
            </a:endParaRPr>
          </a:p>
        </p:txBody>
      </p:sp>
      <p:cxnSp>
        <p:nvCxnSpPr>
          <p:cNvPr id="7" name="Straight Connector 6">
            <a:extLst>
              <a:ext uri="{FF2B5EF4-FFF2-40B4-BE49-F238E27FC236}">
                <a16:creationId xmlns:a16="http://schemas.microsoft.com/office/drawing/2014/main" id="{3179157E-162E-466B-8B57-E029D8DE3E35}"/>
              </a:ext>
            </a:extLst>
          </p:cNvPr>
          <p:cNvCxnSpPr/>
          <p:nvPr/>
        </p:nvCxnSpPr>
        <p:spPr>
          <a:xfrm>
            <a:off x="145310" y="3873321"/>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D338E5-4175-41E2-8075-E6477D9E60C4}"/>
              </a:ext>
            </a:extLst>
          </p:cNvPr>
          <p:cNvSpPr txBox="1"/>
          <p:nvPr/>
        </p:nvSpPr>
        <p:spPr>
          <a:xfrm>
            <a:off x="7113494" y="1038483"/>
            <a:ext cx="1885193" cy="195438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Kaplan-Meier survival plot for both the event.</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Survival plot for the event death is more steep than recurrence.</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Survival probability for event Death is more than the event of Recurrence.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pic>
        <p:nvPicPr>
          <p:cNvPr id="23" name="Picture 22">
            <a:extLst>
              <a:ext uri="{FF2B5EF4-FFF2-40B4-BE49-F238E27FC236}">
                <a16:creationId xmlns:a16="http://schemas.microsoft.com/office/drawing/2014/main" id="{F9626931-A129-46B7-AEF5-6A29F6F34FFC}"/>
              </a:ext>
            </a:extLst>
          </p:cNvPr>
          <p:cNvPicPr>
            <a:picLocks noChangeAspect="1"/>
          </p:cNvPicPr>
          <p:nvPr/>
        </p:nvPicPr>
        <p:blipFill>
          <a:blip r:embed="rId3"/>
          <a:stretch>
            <a:fillRect/>
          </a:stretch>
        </p:blipFill>
        <p:spPr>
          <a:xfrm>
            <a:off x="4296081" y="3765462"/>
            <a:ext cx="1824487" cy="512356"/>
          </a:xfrm>
          <a:prstGeom prst="rect">
            <a:avLst/>
          </a:prstGeom>
        </p:spPr>
      </p:pic>
      <p:pic>
        <p:nvPicPr>
          <p:cNvPr id="21" name="Picture 20">
            <a:extLst>
              <a:ext uri="{FF2B5EF4-FFF2-40B4-BE49-F238E27FC236}">
                <a16:creationId xmlns:a16="http://schemas.microsoft.com/office/drawing/2014/main" id="{EC35E6F1-A7D2-4B8F-B0A8-11007CF6E516}"/>
              </a:ext>
            </a:extLst>
          </p:cNvPr>
          <p:cNvPicPr>
            <a:picLocks noChangeAspect="1"/>
          </p:cNvPicPr>
          <p:nvPr/>
        </p:nvPicPr>
        <p:blipFill>
          <a:blip r:embed="rId4"/>
          <a:stretch>
            <a:fillRect/>
          </a:stretch>
        </p:blipFill>
        <p:spPr>
          <a:xfrm>
            <a:off x="818022" y="3742837"/>
            <a:ext cx="1735008" cy="557606"/>
          </a:xfrm>
          <a:prstGeom prst="rect">
            <a:avLst/>
          </a:prstGeom>
        </p:spPr>
      </p:pic>
      <p:sp>
        <p:nvSpPr>
          <p:cNvPr id="196" name="Google Shape;196;p2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KAPLAN-MEIER</a:t>
            </a:r>
            <a:r>
              <a:rPr lang="es" dirty="0"/>
              <a:t> </a:t>
            </a:r>
            <a:endParaRPr dirty="0"/>
          </a:p>
        </p:txBody>
      </p:sp>
      <p:sp>
        <p:nvSpPr>
          <p:cNvPr id="202" name="Google Shape;202;p29">
            <a:hlinkClick r:id="rId5" action="ppaction://hlinksldjump"/>
          </p:cNvPr>
          <p:cNvSpPr/>
          <p:nvPr/>
        </p:nvSpPr>
        <p:spPr>
          <a:xfrm>
            <a:off x="720001" y="73811"/>
            <a:ext cx="196042" cy="228489"/>
          </a:xfrm>
          <a:custGeom>
            <a:avLst/>
            <a:gdLst/>
            <a:ahLst/>
            <a:cxnLst/>
            <a:rect l="l" t="t" r="r" b="b"/>
            <a:pathLst>
              <a:path w="178626" h="208190" extrusionOk="0">
                <a:moveTo>
                  <a:pt x="88985" y="1"/>
                </a:moveTo>
                <a:cubicBezTo>
                  <a:pt x="87867" y="1"/>
                  <a:pt x="86758" y="354"/>
                  <a:pt x="85851" y="1060"/>
                </a:cubicBezTo>
                <a:lnTo>
                  <a:pt x="1883" y="68355"/>
                </a:lnTo>
                <a:cubicBezTo>
                  <a:pt x="673" y="69296"/>
                  <a:pt x="0" y="70775"/>
                  <a:pt x="0" y="72321"/>
                </a:cubicBezTo>
                <a:lnTo>
                  <a:pt x="0" y="203147"/>
                </a:lnTo>
                <a:cubicBezTo>
                  <a:pt x="0" y="205971"/>
                  <a:pt x="2286" y="208189"/>
                  <a:pt x="5042" y="208189"/>
                </a:cubicBezTo>
                <a:lnTo>
                  <a:pt x="172911" y="208189"/>
                </a:lnTo>
                <a:cubicBezTo>
                  <a:pt x="175735" y="208189"/>
                  <a:pt x="177953" y="205971"/>
                  <a:pt x="177953" y="203147"/>
                </a:cubicBezTo>
                <a:lnTo>
                  <a:pt x="177953" y="108288"/>
                </a:lnTo>
                <a:cubicBezTo>
                  <a:pt x="177953" y="105532"/>
                  <a:pt x="175735" y="103246"/>
                  <a:pt x="172911" y="103246"/>
                </a:cubicBezTo>
                <a:cubicBezTo>
                  <a:pt x="170155" y="103246"/>
                  <a:pt x="167869" y="105532"/>
                  <a:pt x="167869" y="108288"/>
                </a:cubicBezTo>
                <a:lnTo>
                  <a:pt x="167869" y="198105"/>
                </a:lnTo>
                <a:lnTo>
                  <a:pt x="113750" y="198105"/>
                </a:lnTo>
                <a:lnTo>
                  <a:pt x="113750" y="141768"/>
                </a:lnTo>
                <a:cubicBezTo>
                  <a:pt x="113750" y="138944"/>
                  <a:pt x="111532" y="136726"/>
                  <a:pt x="108708" y="136726"/>
                </a:cubicBezTo>
                <a:lnTo>
                  <a:pt x="69245" y="136726"/>
                </a:lnTo>
                <a:cubicBezTo>
                  <a:pt x="66489" y="136726"/>
                  <a:pt x="64203" y="138944"/>
                  <a:pt x="64203" y="141768"/>
                </a:cubicBezTo>
                <a:lnTo>
                  <a:pt x="64203" y="186475"/>
                </a:lnTo>
                <a:cubicBezTo>
                  <a:pt x="64203" y="189231"/>
                  <a:pt x="66489" y="191517"/>
                  <a:pt x="69245" y="191517"/>
                </a:cubicBezTo>
                <a:cubicBezTo>
                  <a:pt x="72002" y="191517"/>
                  <a:pt x="74287" y="189231"/>
                  <a:pt x="74287" y="186475"/>
                </a:cubicBezTo>
                <a:lnTo>
                  <a:pt x="74287" y="146810"/>
                </a:lnTo>
                <a:lnTo>
                  <a:pt x="103666" y="146810"/>
                </a:lnTo>
                <a:lnTo>
                  <a:pt x="103666" y="198105"/>
                </a:lnTo>
                <a:lnTo>
                  <a:pt x="10085" y="198105"/>
                </a:lnTo>
                <a:lnTo>
                  <a:pt x="10085" y="74742"/>
                </a:lnTo>
                <a:lnTo>
                  <a:pt x="89010" y="11480"/>
                </a:lnTo>
                <a:lnTo>
                  <a:pt x="169751" y="76221"/>
                </a:lnTo>
                <a:cubicBezTo>
                  <a:pt x="170708" y="76975"/>
                  <a:pt x="171840" y="77341"/>
                  <a:pt x="172959" y="77341"/>
                </a:cubicBezTo>
                <a:cubicBezTo>
                  <a:pt x="174433" y="77341"/>
                  <a:pt x="175884" y="76704"/>
                  <a:pt x="176877" y="75481"/>
                </a:cubicBezTo>
                <a:cubicBezTo>
                  <a:pt x="178625" y="73263"/>
                  <a:pt x="178222" y="70103"/>
                  <a:pt x="176071" y="68355"/>
                </a:cubicBezTo>
                <a:lnTo>
                  <a:pt x="92170" y="1060"/>
                </a:lnTo>
                <a:cubicBezTo>
                  <a:pt x="91229" y="354"/>
                  <a:pt x="90103" y="1"/>
                  <a:pt x="88985" y="1"/>
                </a:cubicBezTo>
                <a:close/>
              </a:path>
            </a:pathLst>
          </a:custGeom>
          <a:solidFill>
            <a:srgbClr val="6572A9"/>
          </a:solidFill>
          <a:ln w="9525" cap="flat" cmpd="sng">
            <a:solidFill>
              <a:srgbClr val="6572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9" name="Straight Connector 28">
            <a:extLst>
              <a:ext uri="{FF2B5EF4-FFF2-40B4-BE49-F238E27FC236}">
                <a16:creationId xmlns:a16="http://schemas.microsoft.com/office/drawing/2014/main" id="{920E73D0-C619-4628-BDD1-D31DB68C5F1E}"/>
              </a:ext>
            </a:extLst>
          </p:cNvPr>
          <p:cNvCxnSpPr/>
          <p:nvPr/>
        </p:nvCxnSpPr>
        <p:spPr>
          <a:xfrm>
            <a:off x="145311" y="4321565"/>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F967D5-6929-4728-9027-66C1605EDC83}"/>
              </a:ext>
            </a:extLst>
          </p:cNvPr>
          <p:cNvSpPr txBox="1"/>
          <p:nvPr/>
        </p:nvSpPr>
        <p:spPr>
          <a:xfrm>
            <a:off x="7242763" y="3900938"/>
            <a:ext cx="17559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6572A9"/>
                </a:solidFill>
                <a:effectLst/>
                <a:uLnTx/>
                <a:uFillTx/>
                <a:latin typeface="Arial"/>
                <a:cs typeface="Arial"/>
                <a:sym typeface="Arial"/>
              </a:rPr>
              <a:t>Log-rank test</a:t>
            </a:r>
          </a:p>
        </p:txBody>
      </p:sp>
      <p:cxnSp>
        <p:nvCxnSpPr>
          <p:cNvPr id="41" name="Straight Connector 40">
            <a:extLst>
              <a:ext uri="{FF2B5EF4-FFF2-40B4-BE49-F238E27FC236}">
                <a16:creationId xmlns:a16="http://schemas.microsoft.com/office/drawing/2014/main" id="{369593C4-741F-4C4C-90F1-95BB5BFC042D}"/>
              </a:ext>
            </a:extLst>
          </p:cNvPr>
          <p:cNvCxnSpPr/>
          <p:nvPr/>
        </p:nvCxnSpPr>
        <p:spPr>
          <a:xfrm>
            <a:off x="145310" y="3788087"/>
            <a:ext cx="885337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53C2EBA9-97D5-46B1-B03F-3D38AFB3F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00" y="595140"/>
            <a:ext cx="6858000" cy="31718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2D52D7-9A91-4B87-ABA1-15A3E1477793}"/>
              </a:ext>
            </a:extLst>
          </p:cNvPr>
          <p:cNvSpPr/>
          <p:nvPr/>
        </p:nvSpPr>
        <p:spPr>
          <a:xfrm>
            <a:off x="7003310" y="800111"/>
            <a:ext cx="2007890" cy="2626124"/>
          </a:xfrm>
          <a:prstGeom prst="rect">
            <a:avLst/>
          </a:prstGeom>
          <a:solidFill>
            <a:srgbClr val="65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4A383EEF-3098-4138-9145-6F4BFB19ECD7}"/>
              </a:ext>
            </a:extLst>
          </p:cNvPr>
          <p:cNvSpPr txBox="1"/>
          <p:nvPr/>
        </p:nvSpPr>
        <p:spPr>
          <a:xfrm>
            <a:off x="7064658" y="910480"/>
            <a:ext cx="1885193" cy="246221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Kaplan-Meier survival plot for both the events w.r.t sex.</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From the p-value we can infer that sex is not associated with survival probability.</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IN" sz="1100" b="0" i="0" u="none" strike="noStrike" kern="0" cap="none" spc="0" normalizeH="0" baseline="0" noProof="0" dirty="0">
                <a:ln>
                  <a:noFill/>
                </a:ln>
                <a:solidFill>
                  <a:srgbClr val="FFFFFF"/>
                </a:solidFill>
                <a:effectLst/>
                <a:uLnTx/>
                <a:uFillTx/>
                <a:latin typeface="Helvetica" pitchFamily="50" charset="0"/>
                <a:cs typeface="Arial"/>
                <a:sym typeface="Anaheim"/>
              </a:rPr>
              <a:t>Survival probability curve cannot be significantly differentiated for none of the event.</a:t>
            </a:r>
          </a:p>
        </p:txBody>
      </p:sp>
    </p:spTree>
    <p:extLst>
      <p:ext uri="{BB962C8B-B14F-4D97-AF65-F5344CB8AC3E}">
        <p14:creationId xmlns:p14="http://schemas.microsoft.com/office/powerpoint/2010/main" val="3674927479"/>
      </p:ext>
    </p:extLst>
  </p:cSld>
  <p:clrMapOvr>
    <a:masterClrMapping/>
  </p:clrMapOvr>
</p:sld>
</file>

<file path=ppt/theme/theme1.xml><?xml version="1.0" encoding="utf-8"?>
<a:theme xmlns:a="http://schemas.openxmlformats.org/drawingml/2006/main" name="Medical Jeopardy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66CBD6"/>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2047</Words>
  <Application>Microsoft Office PowerPoint</Application>
  <PresentationFormat>On-screen Show (16:9)</PresentationFormat>
  <Paragraphs>580</Paragraphs>
  <Slides>26</Slides>
  <Notes>20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2" baseType="lpstr">
      <vt:lpstr>Anton</vt:lpstr>
      <vt:lpstr>Arial</vt:lpstr>
      <vt:lpstr>Bahnschrift</vt:lpstr>
      <vt:lpstr>Calibri</vt:lpstr>
      <vt:lpstr>Helvetica</vt:lpstr>
      <vt:lpstr>Corbel</vt:lpstr>
      <vt:lpstr>Poppins ExtraBold</vt:lpstr>
      <vt:lpstr>Poppins Medium</vt:lpstr>
      <vt:lpstr>intirr</vt:lpstr>
      <vt:lpstr>Courier New</vt:lpstr>
      <vt:lpstr>Cambria Math</vt:lpstr>
      <vt:lpstr>Anaheim</vt:lpstr>
      <vt:lpstr>Calibri Light</vt:lpstr>
      <vt:lpstr>Medical Jeopardy by Slidesgo</vt:lpstr>
      <vt:lpstr>Office Theme</vt:lpstr>
      <vt:lpstr>Worksheet</vt:lpstr>
      <vt:lpstr>PowerPoint Presentation</vt:lpstr>
      <vt:lpstr>MEET THE TEAM</vt:lpstr>
      <vt:lpstr>BRIEF INTRODUCTION</vt:lpstr>
      <vt:lpstr>OVERVIEW</vt:lpstr>
      <vt:lpstr>PowerPoint Presentation</vt:lpstr>
      <vt:lpstr>DATA DESCRIPTION</vt:lpstr>
      <vt:lpstr>KAPLAN-MEIER</vt:lpstr>
      <vt:lpstr>KAPLAN-MEIER </vt:lpstr>
      <vt:lpstr>KAPLAN-MEIER </vt:lpstr>
      <vt:lpstr>KAPLAN-MEIER : Descriptive Measures of Survival Experience  </vt:lpstr>
      <vt:lpstr>KAPLAN-MEIER </vt:lpstr>
      <vt:lpstr>KAPLAN-MEIER </vt:lpstr>
      <vt:lpstr>LOG RANK TEST</vt:lpstr>
      <vt:lpstr>KAPLAN-MEIER </vt:lpstr>
      <vt:lpstr>KAPLAN-MEIER </vt:lpstr>
      <vt:lpstr>COX REGRESSION</vt:lpstr>
      <vt:lpstr>INTRODUCTION TO COX P.H.</vt:lpstr>
      <vt:lpstr>Cox PH regression with Single Exploratory Variable: Treatment </vt:lpstr>
      <vt:lpstr>Cox PH regression for number of lymphatic nodes effected: Node 4 </vt:lpstr>
      <vt:lpstr>Cox PH regression with TWO Exploratory Variable: Treatment  and Node4</vt:lpstr>
      <vt:lpstr>COX PH regression with All Explanatory variables</vt:lpstr>
      <vt:lpstr>EFFECTS</vt:lpstr>
      <vt:lpstr>MULTI-VARIATE COX ANALYSIS</vt:lpstr>
      <vt:lpstr>MULTI-VARIATE COX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 MaJi</dc:creator>
  <cp:lastModifiedBy>Debajyoti Podder</cp:lastModifiedBy>
  <cp:revision>48</cp:revision>
  <dcterms:modified xsi:type="dcterms:W3CDTF">2020-08-14T06:22:14Z</dcterms:modified>
</cp:coreProperties>
</file>